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notesSlides/notesSlide1.xml" ContentType="application/vnd.openxmlformats-officedocument.presentationml.notesSlide+xml"/>
  <Override PartName="/ppt/tags/tag158.xml" ContentType="application/vnd.openxmlformats-officedocument.presentationml.tags+xml"/>
  <Override PartName="/ppt/notesSlides/notesSlide2.xml" ContentType="application/vnd.openxmlformats-officedocument.presentationml.notesSlide+xml"/>
  <Override PartName="/ppt/tags/tag159.xml" ContentType="application/vnd.openxmlformats-officedocument.presentationml.tags+xml"/>
  <Override PartName="/ppt/notesSlides/notesSlide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6.xml" ContentType="application/vnd.openxmlformats-officedocument.presentationml.notesSlide+xml"/>
  <Override PartName="/ppt/tags/tag19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9.xml" ContentType="application/vnd.openxmlformats-officedocument.presentationml.notesSlide+xml"/>
  <Override PartName="/ppt/tags/tag201.xml" ContentType="application/vnd.openxmlformats-officedocument.presentationml.tags+xml"/>
  <Override PartName="/ppt/notesSlides/notesSlide1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7.xml" ContentType="application/vnd.openxmlformats-officedocument.presentationml.tags+xml"/>
  <Override PartName="/ppt/notesSlides/notesSlide12.xml" ContentType="application/vnd.openxmlformats-officedocument.presentationml.notesSlide+xml"/>
  <Override PartName="/ppt/tags/tag208.xml" ContentType="application/vnd.openxmlformats-officedocument.presentationml.tags+xml"/>
  <Override PartName="/ppt/notesSlides/notesSlide13.xml" ContentType="application/vnd.openxmlformats-officedocument.presentationml.notesSlide+xml"/>
  <Override PartName="/ppt/tags/tag20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24"/>
  </p:notesMasterIdLst>
  <p:handoutMasterIdLst>
    <p:handoutMasterId r:id="rId25"/>
  </p:handoutMasterIdLst>
  <p:sldIdLst>
    <p:sldId id="682" r:id="rId4"/>
    <p:sldId id="410" r:id="rId5"/>
    <p:sldId id="418" r:id="rId6"/>
    <p:sldId id="715" r:id="rId7"/>
    <p:sldId id="746" r:id="rId8"/>
    <p:sldId id="803" r:id="rId9"/>
    <p:sldId id="804" r:id="rId10"/>
    <p:sldId id="778" r:id="rId11"/>
    <p:sldId id="780" r:id="rId12"/>
    <p:sldId id="775" r:id="rId13"/>
    <p:sldId id="809" r:id="rId14"/>
    <p:sldId id="618" r:id="rId15"/>
    <p:sldId id="644" r:id="rId16"/>
    <p:sldId id="619" r:id="rId17"/>
    <p:sldId id="806" r:id="rId18"/>
    <p:sldId id="807" r:id="rId19"/>
    <p:sldId id="810" r:id="rId20"/>
    <p:sldId id="617" r:id="rId21"/>
    <p:sldId id="811" r:id="rId22"/>
    <p:sldId id="513"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Broadway" panose="04040905080B02020502" pitchFamily="82" charset="0"/>
      <p:regular r:id="rId30"/>
    </p:embeddedFont>
    <p:embeddedFont>
      <p:font typeface="微软雅黑" panose="020B0503020204020204" pitchFamily="34" charset="-122"/>
      <p:regular r:id="rId31"/>
      <p:bold r:id="rId32"/>
    </p:embeddedFont>
    <p:embeddedFont>
      <p:font typeface="方正仿宋_GB2312" panose="02010600030101010101" charset="-122"/>
      <p:regular r:id="rId33"/>
    </p:embeddedFont>
    <p:embeddedFont>
      <p:font typeface="楷体" panose="02010609060101010101" pitchFamily="49" charset="-122"/>
      <p:regular r:id="rId34"/>
    </p:embeddedFont>
    <p:embeddedFont>
      <p:font typeface="方正兰亭纤黑_GBK" panose="02000000000000000000" pitchFamily="2"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29"/>
    <a:srgbClr val="001E36"/>
    <a:srgbClr val="001E37"/>
    <a:srgbClr val="001F38"/>
    <a:srgbClr val="001F37"/>
    <a:srgbClr val="C00000"/>
    <a:srgbClr val="0F497F"/>
    <a:srgbClr val="F9723A"/>
    <a:srgbClr val="1DA6B9"/>
    <a:srgbClr val="774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2" autoAdjust="0"/>
    <p:restoredTop sz="95416" autoAdjust="0"/>
  </p:normalViewPr>
  <p:slideViewPr>
    <p:cSldViewPr snapToGrid="0" showGuides="1">
      <p:cViewPr varScale="1">
        <p:scale>
          <a:sx n="74" d="100"/>
          <a:sy n="74" d="100"/>
        </p:scale>
        <p:origin x="77" y="336"/>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39.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3&#21508;&#31181;&#25991;&#26723;\Plan\&#30465;&#25552;&#20132;\stj\&#34920;&#2668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solidFill>
                  <a:schemeClr val="accent1"/>
                </a:solidFill>
              </a:rPr>
              <a:t>股权比例</a:t>
            </a:r>
            <a:endParaRPr lang="zh-CN" altLang="en-US" dirty="0">
              <a:solidFill>
                <a:schemeClr val="accent1"/>
              </a:solidFill>
            </a:endParaRPr>
          </a:p>
        </c:rich>
      </c:tx>
      <c:layout/>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E-4670-B707-2BFE151076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E-4670-B707-2BFE151076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1E-4670-B707-2BFE151076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zh-CN" altLang="en-US" dirty="0" smtClean="0">
                <a:solidFill>
                  <a:schemeClr val="accent1"/>
                </a:solidFill>
              </a:rPr>
              <a:t>财务预测</a:t>
            </a:r>
            <a:endParaRPr lang="zh-CN" dirty="0">
              <a:solidFill>
                <a:schemeClr val="accent1"/>
              </a:solidFill>
            </a:endParaRPr>
          </a:p>
        </c:rich>
      </c:tx>
      <c:layout>
        <c:manualLayout>
          <c:xMode val="edge"/>
          <c:yMode val="edge"/>
          <c:x val="0.41994515583800013"/>
          <c:y val="2.29633580746941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年收入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Sheet1!$B$2:$F$2</c:f>
              <c:numCache>
                <c:formatCode>General</c:formatCode>
                <c:ptCount val="5"/>
                <c:pt idx="0">
                  <c:v>80</c:v>
                </c:pt>
                <c:pt idx="1">
                  <c:v>120</c:v>
                </c:pt>
                <c:pt idx="2">
                  <c:v>210</c:v>
                </c:pt>
                <c:pt idx="3">
                  <c:v>350</c:v>
                </c:pt>
                <c:pt idx="4">
                  <c:v>560</c:v>
                </c:pt>
              </c:numCache>
            </c:numRef>
          </c:val>
          <c:smooth val="0"/>
          <c:extLst>
            <c:ext xmlns:c16="http://schemas.microsoft.com/office/drawing/2014/chart" uri="{C3380CC4-5D6E-409C-BE32-E72D297353CC}">
              <c16:uniqueId val="{00000000-51E5-4A6C-A61A-D67243730F29}"/>
            </c:ext>
          </c:extLst>
        </c:ser>
        <c:ser>
          <c:idx val="1"/>
          <c:order val="1"/>
          <c:tx>
            <c:strRef>
              <c:f>Sheet1!$A$3</c:f>
              <c:strCache>
                <c:ptCount val="1"/>
                <c:pt idx="0">
                  <c:v>销售成本</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Sheet1!$B$3:$F$3</c:f>
              <c:numCache>
                <c:formatCode>General</c:formatCode>
                <c:ptCount val="5"/>
                <c:pt idx="0">
                  <c:v>30</c:v>
                </c:pt>
                <c:pt idx="1">
                  <c:v>40</c:v>
                </c:pt>
                <c:pt idx="2">
                  <c:v>60</c:v>
                </c:pt>
                <c:pt idx="3">
                  <c:v>66</c:v>
                </c:pt>
                <c:pt idx="4">
                  <c:v>67</c:v>
                </c:pt>
              </c:numCache>
            </c:numRef>
          </c:val>
          <c:smooth val="0"/>
          <c:extLst>
            <c:ext xmlns:c16="http://schemas.microsoft.com/office/drawing/2014/chart" uri="{C3380CC4-5D6E-409C-BE32-E72D297353CC}">
              <c16:uniqueId val="{00000001-51E5-4A6C-A61A-D67243730F29}"/>
            </c:ext>
          </c:extLst>
        </c:ser>
        <c:ser>
          <c:idx val="2"/>
          <c:order val="2"/>
          <c:tx>
            <c:strRef>
              <c:f>Sheet1!$A$4</c:f>
              <c:strCache>
                <c:ptCount val="1"/>
                <c:pt idx="0">
                  <c:v>运营成本</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Sheet1!$B$4:$F$4</c:f>
              <c:numCache>
                <c:formatCode>General</c:formatCode>
                <c:ptCount val="5"/>
                <c:pt idx="0">
                  <c:v>3.4</c:v>
                </c:pt>
                <c:pt idx="1">
                  <c:v>4</c:v>
                </c:pt>
                <c:pt idx="2">
                  <c:v>5.3</c:v>
                </c:pt>
                <c:pt idx="3">
                  <c:v>7</c:v>
                </c:pt>
                <c:pt idx="4">
                  <c:v>11</c:v>
                </c:pt>
              </c:numCache>
            </c:numRef>
          </c:val>
          <c:smooth val="0"/>
          <c:extLst>
            <c:ext xmlns:c16="http://schemas.microsoft.com/office/drawing/2014/chart" uri="{C3380CC4-5D6E-409C-BE32-E72D297353CC}">
              <c16:uniqueId val="{00000002-51E5-4A6C-A61A-D67243730F29}"/>
            </c:ext>
          </c:extLst>
        </c:ser>
        <c:ser>
          <c:idx val="3"/>
          <c:order val="3"/>
          <c:tx>
            <c:strRef>
              <c:f>Sheet1!$A$5</c:f>
              <c:strCache>
                <c:ptCount val="1"/>
                <c:pt idx="0">
                  <c:v>净收入</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Sheet1!$B$5:$F$5</c:f>
              <c:numCache>
                <c:formatCode>General</c:formatCode>
                <c:ptCount val="5"/>
                <c:pt idx="0">
                  <c:v>47.6</c:v>
                </c:pt>
                <c:pt idx="1">
                  <c:v>87.3</c:v>
                </c:pt>
                <c:pt idx="2">
                  <c:v>122.4</c:v>
                </c:pt>
                <c:pt idx="3">
                  <c:v>306.10000000000002</c:v>
                </c:pt>
                <c:pt idx="4">
                  <c:v>369.2</c:v>
                </c:pt>
              </c:numCache>
            </c:numRef>
          </c:val>
          <c:smooth val="0"/>
          <c:extLst>
            <c:ext xmlns:c16="http://schemas.microsoft.com/office/drawing/2014/chart" uri="{C3380CC4-5D6E-409C-BE32-E72D297353CC}">
              <c16:uniqueId val="{00000003-51E5-4A6C-A61A-D67243730F29}"/>
            </c:ext>
          </c:extLst>
        </c:ser>
        <c:ser>
          <c:idx val="4"/>
          <c:order val="4"/>
          <c:tx>
            <c:strRef>
              <c:f>Sheet1!$A$6</c:f>
              <c:strCache>
                <c:ptCount val="1"/>
                <c:pt idx="0">
                  <c:v>实际投资</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Sheet1!$B$6:$F$6</c:f>
              <c:numCache>
                <c:formatCode>General</c:formatCode>
                <c:ptCount val="5"/>
                <c:pt idx="0">
                  <c:v>60</c:v>
                </c:pt>
                <c:pt idx="1">
                  <c:v>70</c:v>
                </c:pt>
                <c:pt idx="2">
                  <c:v>100</c:v>
                </c:pt>
                <c:pt idx="3">
                  <c:v>120</c:v>
                </c:pt>
                <c:pt idx="4">
                  <c:v>130</c:v>
                </c:pt>
              </c:numCache>
            </c:numRef>
          </c:val>
          <c:smooth val="0"/>
          <c:extLst>
            <c:ext xmlns:c16="http://schemas.microsoft.com/office/drawing/2014/chart" uri="{C3380CC4-5D6E-409C-BE32-E72D297353CC}">
              <c16:uniqueId val="{00000004-51E5-4A6C-A61A-D67243730F29}"/>
            </c:ext>
          </c:extLst>
        </c:ser>
        <c:ser>
          <c:idx val="5"/>
          <c:order val="5"/>
          <c:tx>
            <c:strRef>
              <c:f>Sheet1!$A$7</c:f>
              <c:strCache>
                <c:ptCount val="1"/>
                <c:pt idx="0">
                  <c:v>资本支出</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Sheet1!$B$7:$F$7</c:f>
              <c:numCache>
                <c:formatCode>General</c:formatCode>
                <c:ptCount val="5"/>
                <c:pt idx="0">
                  <c:v>40</c:v>
                </c:pt>
                <c:pt idx="1">
                  <c:v>50</c:v>
                </c:pt>
                <c:pt idx="2">
                  <c:v>65</c:v>
                </c:pt>
                <c:pt idx="3">
                  <c:v>80</c:v>
                </c:pt>
                <c:pt idx="4">
                  <c:v>97</c:v>
                </c:pt>
              </c:numCache>
            </c:numRef>
          </c:val>
          <c:smooth val="0"/>
          <c:extLst>
            <c:ext xmlns:c16="http://schemas.microsoft.com/office/drawing/2014/chart" uri="{C3380CC4-5D6E-409C-BE32-E72D297353CC}">
              <c16:uniqueId val="{00000005-51E5-4A6C-A61A-D67243730F29}"/>
            </c:ext>
          </c:extLst>
        </c:ser>
        <c:ser>
          <c:idx val="6"/>
          <c:order val="6"/>
          <c:tx>
            <c:strRef>
              <c:f>Sheet1!$A$8</c:f>
              <c:strCache>
                <c:ptCount val="1"/>
                <c:pt idx="0">
                  <c:v>年终现金余额</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Sheet1!$B$8:$F$8</c:f>
              <c:numCache>
                <c:formatCode>General</c:formatCode>
                <c:ptCount val="5"/>
                <c:pt idx="0">
                  <c:v>20</c:v>
                </c:pt>
                <c:pt idx="1">
                  <c:v>50</c:v>
                </c:pt>
                <c:pt idx="2">
                  <c:v>70</c:v>
                </c:pt>
                <c:pt idx="3">
                  <c:v>90</c:v>
                </c:pt>
                <c:pt idx="4">
                  <c:v>93</c:v>
                </c:pt>
              </c:numCache>
            </c:numRef>
          </c:val>
          <c:smooth val="0"/>
          <c:extLst>
            <c:ext xmlns:c16="http://schemas.microsoft.com/office/drawing/2014/chart" uri="{C3380CC4-5D6E-409C-BE32-E72D297353CC}">
              <c16:uniqueId val="{00000006-51E5-4A6C-A61A-D67243730F29}"/>
            </c:ext>
          </c:extLst>
        </c:ser>
        <c:ser>
          <c:idx val="7"/>
          <c:order val="7"/>
          <c:tx>
            <c:strRef>
              <c:f>Sheet1!$A$9</c:f>
              <c:strCache>
                <c:ptCount val="1"/>
                <c:pt idx="0">
                  <c:v>折旧</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Sheet1!$B$9:$F$9</c:f>
              <c:numCache>
                <c:formatCode>General</c:formatCode>
                <c:ptCount val="5"/>
                <c:pt idx="0">
                  <c:v>5</c:v>
                </c:pt>
                <c:pt idx="1">
                  <c:v>5</c:v>
                </c:pt>
                <c:pt idx="2">
                  <c:v>8</c:v>
                </c:pt>
                <c:pt idx="3">
                  <c:v>6</c:v>
                </c:pt>
                <c:pt idx="4">
                  <c:v>11</c:v>
                </c:pt>
              </c:numCache>
            </c:numRef>
          </c:val>
          <c:smooth val="0"/>
          <c:extLst>
            <c:ext xmlns:c16="http://schemas.microsoft.com/office/drawing/2014/chart" uri="{C3380CC4-5D6E-409C-BE32-E72D297353CC}">
              <c16:uniqueId val="{00000007-51E5-4A6C-A61A-D67243730F29}"/>
            </c:ext>
          </c:extLst>
        </c:ser>
        <c:dLbls>
          <c:showLegendKey val="0"/>
          <c:showVal val="0"/>
          <c:showCatName val="0"/>
          <c:showSerName val="0"/>
          <c:showPercent val="0"/>
          <c:showBubbleSize val="0"/>
        </c:dLbls>
        <c:marker val="1"/>
        <c:smooth val="0"/>
        <c:axId val="430440144"/>
        <c:axId val="430441784"/>
      </c:lineChart>
      <c:catAx>
        <c:axId val="43044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1784"/>
        <c:crosses val="autoZero"/>
        <c:auto val="1"/>
        <c:lblAlgn val="ctr"/>
        <c:lblOffset val="100"/>
        <c:noMultiLvlLbl val="0"/>
      </c:catAx>
      <c:valAx>
        <c:axId val="430441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0144"/>
        <c:crosses val="autoZero"/>
        <c:crossBetween val="between"/>
      </c:valAx>
      <c:spPr>
        <a:noFill/>
        <a:ln>
          <a:noFill/>
        </a:ln>
        <a:effectLst/>
      </c:spPr>
    </c:plotArea>
    <c:legend>
      <c:legendPos val="b"/>
      <c:layout>
        <c:manualLayout>
          <c:xMode val="edge"/>
          <c:yMode val="edge"/>
          <c:x val="4.1908805165247753E-2"/>
          <c:y val="0.84921089825303708"/>
          <c:w val="0.92952467400712058"/>
          <c:h val="0.116344064634921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尊敬的评委老师大家好，我是“塔线巡警”项目团队的张行远。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在运营中</a:t>
            </a:r>
            <a:r>
              <a:rPr lang="zh-CN" altLang="en-US" sz="1200" kern="1200" dirty="0" smtClean="0">
                <a:solidFill>
                  <a:schemeClr val="tx1"/>
                </a:solidFill>
                <a:effectLst/>
                <a:latin typeface="+mn-lt"/>
                <a:ea typeface="+mn-ea"/>
                <a:cs typeface="+mn-cs"/>
              </a:rPr>
              <a:t>我们从上游厂商购买无人机等设备后经过方案设计与软件定制将整体方案售卖给电网公司，同时我们对不购买整体方案的客户提供巡检服务，对巡检领域的友商开放系统软件算法的接口向他们收取一定的费用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目前整个人工智能在巡检行业的应用还处于初期阶段。如果占据河北省内</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市场我们将获利</a:t>
            </a:r>
            <a:r>
              <a:rPr lang="en-US" altLang="zh-CN" sz="1200" kern="1200" dirty="0" smtClean="0">
                <a:solidFill>
                  <a:schemeClr val="tx1"/>
                </a:solidFill>
                <a:effectLst/>
                <a:latin typeface="+mn-lt"/>
                <a:ea typeface="+mn-ea"/>
                <a:cs typeface="+mn-cs"/>
              </a:rPr>
              <a:t>201</a:t>
            </a:r>
            <a:r>
              <a:rPr lang="zh-CN" altLang="zh-CN" sz="1200" kern="1200" dirty="0" smtClean="0">
                <a:solidFill>
                  <a:schemeClr val="tx1"/>
                </a:solidFill>
                <a:effectLst/>
                <a:latin typeface="+mn-lt"/>
                <a:ea typeface="+mn-ea"/>
                <a:cs typeface="+mn-cs"/>
              </a:rPr>
              <a:t>万元，</a:t>
            </a:r>
            <a:r>
              <a:rPr lang="zh-CN" altLang="en-US" sz="1200" kern="1200" dirty="0" smtClean="0">
                <a:solidFill>
                  <a:schemeClr val="tx1"/>
                </a:solidFill>
                <a:effectLst/>
                <a:latin typeface="+mn-lt"/>
                <a:ea typeface="+mn-ea"/>
                <a:cs typeface="+mn-cs"/>
              </a:rPr>
              <a:t>每</a:t>
            </a:r>
            <a:r>
              <a:rPr lang="zh-CN" altLang="zh-CN" sz="1200" kern="1200" dirty="0" smtClean="0">
                <a:solidFill>
                  <a:schemeClr val="tx1"/>
                </a:solidFill>
                <a:effectLst/>
                <a:latin typeface="+mn-lt"/>
                <a:ea typeface="+mn-ea"/>
                <a:cs typeface="+mn-cs"/>
              </a:rPr>
              <a:t>全国市场的</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我们将获利</a:t>
            </a:r>
            <a:r>
              <a:rPr lang="zh-CN" altLang="en-US" sz="1200" kern="1200" dirty="0" smtClean="0">
                <a:solidFill>
                  <a:schemeClr val="tx1"/>
                </a:solidFill>
                <a:effectLst/>
                <a:latin typeface="+mn-lt"/>
                <a:ea typeface="+mn-ea"/>
                <a:cs typeface="+mn-cs"/>
              </a:rPr>
              <a:t>增加</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亿元。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r>
              <a:rPr lang="zh-CN" altLang="en-US" sz="1200" kern="1200" dirty="0" smtClean="0">
                <a:solidFill>
                  <a:schemeClr val="tx1"/>
                </a:solidFill>
                <a:effectLst/>
                <a:latin typeface="+mn-lt"/>
                <a:ea typeface="+mn-ea"/>
                <a:cs typeface="+mn-cs"/>
              </a:rPr>
              <a:t>，目前开发出测试产品试运行</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我们多专业的学生团队密切合作</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并且依托河北省重点实验室不断进行技术与市场实践并且计划深造推进项目进行，</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为了快速迭代产品并且快速进行市场开拓。我们意向融资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r>
              <a:rPr lang="zh-CN" altLang="en-US" sz="1200" kern="1200" dirty="0" smtClean="0">
                <a:solidFill>
                  <a:schemeClr val="tx1"/>
                </a:solidFill>
                <a:effectLst/>
                <a:latin typeface="+mn-lt"/>
                <a:ea typeface="+mn-ea"/>
                <a:cs typeface="+mn-cs"/>
              </a:rPr>
              <a:t>投资净现值约为</a:t>
            </a:r>
            <a:r>
              <a:rPr lang="en-US" altLang="zh-CN" sz="1200" kern="1200" dirty="0" smtClean="0">
                <a:solidFill>
                  <a:schemeClr val="tx1"/>
                </a:solidFill>
                <a:effectLst/>
                <a:latin typeface="+mn-lt"/>
                <a:ea typeface="+mn-ea"/>
                <a:cs typeface="+mn-cs"/>
              </a:rPr>
              <a:t>325</a:t>
            </a:r>
            <a:r>
              <a:rPr lang="zh-CN" altLang="en-US" sz="1200" kern="1200" dirty="0" smtClean="0">
                <a:solidFill>
                  <a:schemeClr val="tx1"/>
                </a:solidFill>
                <a:effectLst/>
                <a:latin typeface="+mn-lt"/>
                <a:ea typeface="+mn-ea"/>
                <a:cs typeface="+mn-cs"/>
              </a:rPr>
              <a:t>万元回收期约为</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年，将在</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年后由管理层回购</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年我们要广纳人才将识别算法升级两次，识别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种缺陷并增强其他性能指标同时在有计划的进行投标与保定市河北省内市场推广占领</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19</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但是巡视效率低，配发的无人机仅仅是是充当一个遥控飞机，仍需要人工发现缺陷。这样的流程，主要依靠人工，自动化程度很低。无法适应数字化新基建的智能化的要求。那么能否以最低成本让巡检行业进入自动化智能化阶段呢？</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如今人工智能领域的算法与算力过剩但难点在于工业落地痛点在于缺少同时有工业与</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背景知识并且甘心深入一线的人才，而我们致力于用前沿技术为传统行业赋能，塔线巡警——致力于打造最高效的输电线路巡检方案</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如今新基建发展如火如荼。在电力行业中主要涉及，特高压线路建设，以及电力全环节的数字化。二者结合的必然趋势是要数字化地维护特高压输电线路。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们团队开发出了特高压输电线路人工智能巡检方解决案。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这是一个以识别算法为核心，软硬件相结合的流程化、智能化的解决方案</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我们的用户通过路径规划软件选择巡检的线路范围，算法控制无人机自主巡航，在每个拍照点位，无人机自动拍照</a:t>
            </a:r>
            <a:r>
              <a:rPr lang="zh-CN" altLang="en-US" sz="1200" kern="1200" dirty="0" smtClean="0">
                <a:solidFill>
                  <a:schemeClr val="tx1"/>
                </a:solidFill>
                <a:effectLst/>
                <a:latin typeface="+mn-lt"/>
                <a:ea typeface="+mn-ea"/>
                <a:cs typeface="+mn-cs"/>
              </a:rPr>
              <a:t>自主</a:t>
            </a:r>
            <a:r>
              <a:rPr lang="zh-CN" altLang="zh-CN" sz="1200" kern="1200" dirty="0" smtClean="0">
                <a:solidFill>
                  <a:schemeClr val="tx1"/>
                </a:solidFill>
                <a:effectLst/>
                <a:latin typeface="+mn-lt"/>
                <a:ea typeface="+mn-ea"/>
                <a:cs typeface="+mn-cs"/>
              </a:rPr>
              <a:t>发现线路缺陷。巡检结束之后，数据管理软件会生成一个巡检报表，详细直观的让用户知道线路的缺陷的位置和种类。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其中最核心的是我们的缺陷识别算法，和边缘计算的应用。我们团队最终能够检出</a:t>
            </a:r>
            <a:r>
              <a:rPr lang="zh-CN" altLang="en-US" sz="1200" kern="1200" dirty="0" smtClean="0">
                <a:solidFill>
                  <a:schemeClr val="tx1"/>
                </a:solidFill>
                <a:effectLst/>
                <a:latin typeface="+mn-lt"/>
                <a:ea typeface="+mn-ea"/>
                <a:cs typeface="+mn-cs"/>
              </a:rPr>
              <a:t>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种缺陷。同时我们将算法嵌入到边缘计算平台，只要搭载平台，就能做到边飞行边识别缺陷，最大的优势是不需要网络信号，这样更适应在野外工作的条件。</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搭配我们开发的路径规划软件、车载的无人机库与数据管理软件。给客户带来了降维式操作体验，让客户以最低的学习成本使用上最先进的技术，构建了一个流程化的工作环境</a:t>
            </a:r>
            <a:r>
              <a:rPr lang="en-US"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在团队的不断努力下我们这项方案的关键技术荣获河北省科技进步一等奖，并且得到了陈维江院士等专家的肯定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根据当前市场情况，团队依托解决方案形成了涵盖三种产品形式的产品矩阵。</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第一种</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卖方案，</a:t>
            </a:r>
            <a:r>
              <a:rPr lang="zh-CN" altLang="en-US" sz="1200" kern="1200" dirty="0" smtClean="0">
                <a:solidFill>
                  <a:schemeClr val="tx1"/>
                </a:solidFill>
                <a:effectLst/>
                <a:latin typeface="+mn-lt"/>
                <a:ea typeface="+mn-ea"/>
                <a:cs typeface="+mn-cs"/>
              </a:rPr>
              <a:t>通过直销分销的方式销售解决方案</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这里我们根据工程量为客户提供不同套餐。</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第二种是为客户提供巡检服务通过我们的人员与设备进入现场进行巡检并提供巡检报告</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最后，也会为客户开放系统</a:t>
            </a:r>
            <a:r>
              <a:rPr lang="en-US" altLang="zh-CN" sz="1200" kern="1200" dirty="0" smtClean="0">
                <a:solidFill>
                  <a:schemeClr val="tx1"/>
                </a:solidFill>
                <a:effectLst/>
                <a:latin typeface="+mn-lt"/>
                <a:ea typeface="+mn-ea"/>
                <a:cs typeface="+mn-cs"/>
              </a:rPr>
              <a:t>API</a:t>
            </a:r>
            <a:r>
              <a:rPr lang="zh-CN" altLang="en-US" sz="1200" kern="1200" dirty="0" smtClean="0">
                <a:solidFill>
                  <a:schemeClr val="tx1"/>
                </a:solidFill>
                <a:effectLst/>
                <a:latin typeface="+mn-lt"/>
                <a:ea typeface="+mn-ea"/>
                <a:cs typeface="+mn-cs"/>
              </a:rPr>
              <a:t>接口使用我们的算法在线服务</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slideMaster" Target="../slideMasters/slideMaster2.xml"/><Relationship Id="rId4" Type="http://schemas.openxmlformats.org/officeDocument/2006/relationships/tags" Target="../tags/tag9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3.xml"/><Relationship Id="rId5" Type="http://schemas.openxmlformats.org/officeDocument/2006/relationships/tags" Target="../tags/tag104.xml"/><Relationship Id="rId4" Type="http://schemas.openxmlformats.org/officeDocument/2006/relationships/tags" Target="../tags/tag10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3.xml"/><Relationship Id="rId5" Type="http://schemas.openxmlformats.org/officeDocument/2006/relationships/tags" Target="../tags/tag109.xml"/><Relationship Id="rId4" Type="http://schemas.openxmlformats.org/officeDocument/2006/relationships/tags" Target="../tags/tag10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Master" Target="../slideMasters/slideMaster3.xml"/><Relationship Id="rId5" Type="http://schemas.openxmlformats.org/officeDocument/2006/relationships/tags" Target="../tags/tag114.xml"/><Relationship Id="rId4" Type="http://schemas.openxmlformats.org/officeDocument/2006/relationships/tags" Target="../tags/tag11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3.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slideMaster" Target="../slideMasters/slideMaster3.xml"/><Relationship Id="rId4" Type="http://schemas.openxmlformats.org/officeDocument/2006/relationships/tags" Target="../tags/tag13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slideMaster" Target="../slideMasters/slideMaster3.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Master" Target="../slideMasters/slideMaster3.xml"/><Relationship Id="rId5" Type="http://schemas.openxmlformats.org/officeDocument/2006/relationships/tags" Target="../tags/tag146.xml"/><Relationship Id="rId4" Type="http://schemas.openxmlformats.org/officeDocument/2006/relationships/tags" Target="../tags/tag14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slideMaster" Target="../slideMasters/slideMaster3.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Master" Target="../slideMasters/slideMaster3.xml"/><Relationship Id="rId5" Type="http://schemas.openxmlformats.org/officeDocument/2006/relationships/tags" Target="../tags/tag155.xml"/><Relationship Id="rId4" Type="http://schemas.openxmlformats.org/officeDocument/2006/relationships/tags" Target="../tags/tag15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2020/8/22</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2020/8/22</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ags" Target="../tags/tag31.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0.xml"/><Relationship Id="rId2" Type="http://schemas.openxmlformats.org/officeDocument/2006/relationships/slideLayout" Target="../slideLayouts/slideLayout9.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8.xml"/><Relationship Id="rId10" Type="http://schemas.openxmlformats.org/officeDocument/2006/relationships/slideLayout" Target="../slideLayouts/slideLayout17.xml"/><Relationship Id="rId19" Type="http://schemas.openxmlformats.org/officeDocument/2006/relationships/tags" Target="../tags/tag3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18" Type="http://schemas.openxmlformats.org/officeDocument/2006/relationships/tags" Target="../tags/tag9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ags" Target="../tags/tag97.xml"/><Relationship Id="rId2" Type="http://schemas.openxmlformats.org/officeDocument/2006/relationships/slideLayout" Target="../slideLayouts/slideLayout22.xml"/><Relationship Id="rId16" Type="http://schemas.openxmlformats.org/officeDocument/2006/relationships/tags" Target="../tags/tag9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95.xml"/><Relationship Id="rId10" Type="http://schemas.openxmlformats.org/officeDocument/2006/relationships/slideLayout" Target="../slideLayouts/slideLayout30.xml"/><Relationship Id="rId19" Type="http://schemas.openxmlformats.org/officeDocument/2006/relationships/tags" Target="../tags/tag9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01.xml"/><Relationship Id="rId5" Type="http://schemas.openxmlformats.org/officeDocument/2006/relationships/image" Target="../media/image2.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04.xml"/><Relationship Id="rId7" Type="http://schemas.openxmlformats.org/officeDocument/2006/relationships/notesSlide" Target="../notesSlides/notesSlide11.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1.xml"/><Relationship Id="rId5" Type="http://schemas.openxmlformats.org/officeDocument/2006/relationships/tags" Target="../tags/tag206.xml"/><Relationship Id="rId4" Type="http://schemas.openxmlformats.org/officeDocument/2006/relationships/tags" Target="../tags/tag205.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2.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20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208.xml"/><Relationship Id="rId6" Type="http://schemas.openxmlformats.org/officeDocument/2006/relationships/image" Target="../media/image47.png"/><Relationship Id="rId5" Type="http://schemas.microsoft.com/office/2007/relationships/hdphoto" Target="../media/hdphoto2.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209.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65.png"/><Relationship Id="rId3" Type="http://schemas.openxmlformats.org/officeDocument/2006/relationships/tags" Target="../tags/tag212.xml"/><Relationship Id="rId7" Type="http://schemas.openxmlformats.org/officeDocument/2006/relationships/slideLayout" Target="../slideLayouts/slideLayout4.xml"/><Relationship Id="rId12" Type="http://schemas.openxmlformats.org/officeDocument/2006/relationships/image" Target="../media/image64.png"/><Relationship Id="rId17" Type="http://schemas.openxmlformats.org/officeDocument/2006/relationships/image" Target="../media/image69.jpeg"/><Relationship Id="rId2" Type="http://schemas.openxmlformats.org/officeDocument/2006/relationships/tags" Target="../tags/tag211.xml"/><Relationship Id="rId16" Type="http://schemas.openxmlformats.org/officeDocument/2006/relationships/image" Target="../media/image68.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63.png"/><Relationship Id="rId5" Type="http://schemas.openxmlformats.org/officeDocument/2006/relationships/tags" Target="../tags/tag214.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tags" Target="../tags/tag213.xml"/><Relationship Id="rId9" Type="http://schemas.openxmlformats.org/officeDocument/2006/relationships/image" Target="../media/image61.png"/><Relationship Id="rId1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9" Type="http://schemas.openxmlformats.org/officeDocument/2006/relationships/image" Target="../media/image12.jpeg"/><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slideLayout" Target="../slideLayouts/slideLayout19.xml"/><Relationship Id="rId42" Type="http://schemas.openxmlformats.org/officeDocument/2006/relationships/image" Target="../media/image15.png"/><Relationship Id="rId47" Type="http://schemas.openxmlformats.org/officeDocument/2006/relationships/image" Target="../media/image20.png"/><Relationship Id="rId50" Type="http://schemas.openxmlformats.org/officeDocument/2006/relationships/image" Target="../media/image23.pn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92.xml"/><Relationship Id="rId38" Type="http://schemas.openxmlformats.org/officeDocument/2006/relationships/image" Target="../media/image11.jpeg"/><Relationship Id="rId46" Type="http://schemas.openxmlformats.org/officeDocument/2006/relationships/image" Target="../media/image19.png"/><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tags" Target="../tags/tag188.xml"/><Relationship Id="rId41" Type="http://schemas.openxmlformats.org/officeDocument/2006/relationships/image" Target="../media/image14.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tags" Target="../tags/tag191.xml"/><Relationship Id="rId37" Type="http://schemas.openxmlformats.org/officeDocument/2006/relationships/image" Target="../media/image10.jpeg"/><Relationship Id="rId40" Type="http://schemas.openxmlformats.org/officeDocument/2006/relationships/image" Target="../media/image13.png"/><Relationship Id="rId45" Type="http://schemas.openxmlformats.org/officeDocument/2006/relationships/image" Target="../media/image18.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image" Target="../media/image2.png"/><Relationship Id="rId49" Type="http://schemas.openxmlformats.org/officeDocument/2006/relationships/image" Target="../media/image22.png"/><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90.xml"/><Relationship Id="rId44" Type="http://schemas.openxmlformats.org/officeDocument/2006/relationships/image" Target="../media/image17.png"/><Relationship Id="rId52" Type="http://schemas.openxmlformats.org/officeDocument/2006/relationships/image" Target="../media/image25.jpe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tags" Target="../tags/tag189.xml"/><Relationship Id="rId35" Type="http://schemas.openxmlformats.org/officeDocument/2006/relationships/notesSlide" Target="../notesSlides/notesSlide4.xml"/><Relationship Id="rId43" Type="http://schemas.openxmlformats.org/officeDocument/2006/relationships/image" Target="../media/image16.png"/><Relationship Id="rId48" Type="http://schemas.openxmlformats.org/officeDocument/2006/relationships/image" Target="../media/image21.png"/><Relationship Id="rId8" Type="http://schemas.openxmlformats.org/officeDocument/2006/relationships/tags" Target="../tags/tag167.xml"/><Relationship Id="rId5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195.xml"/><Relationship Id="rId21" Type="http://schemas.openxmlformats.org/officeDocument/2006/relationships/image" Target="../media/image27.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tags" Target="../tags/tag194.xml"/><Relationship Id="rId16" Type="http://schemas.openxmlformats.org/officeDocument/2006/relationships/image" Target="../media/image21.png"/><Relationship Id="rId20" Type="http://schemas.openxmlformats.org/officeDocument/2006/relationships/image" Target="../media/image26.jpeg"/><Relationship Id="rId1" Type="http://schemas.openxmlformats.org/officeDocument/2006/relationships/tags" Target="../tags/tag193.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notesSlide" Target="../notesSlides/notesSlide6.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slideLayout" Target="../slideLayouts/slideLayout1.xml"/><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9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4761865" y="5997575"/>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13865" y="5467514"/>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866032" y="6627167"/>
            <a:ext cx="2527898" cy="461665"/>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数据来源：中国电力企业联合会</a:t>
            </a:r>
          </a:p>
          <a:p>
            <a:endParaRPr lang="zh-CN" altLang="en-US" sz="1200" dirty="0">
              <a:cs typeface="+mn-ea"/>
              <a:sym typeface="+mn-lt"/>
            </a:endParaRPr>
          </a:p>
        </p:txBody>
      </p:sp>
      <p:grpSp>
        <p:nvGrpSpPr>
          <p:cNvPr id="10" name="组合 9"/>
          <p:cNvGrpSpPr/>
          <p:nvPr/>
        </p:nvGrpSpPr>
        <p:grpSpPr>
          <a:xfrm>
            <a:off x="6268720" y="2759957"/>
            <a:ext cx="6068060" cy="2591435"/>
            <a:chOff x="5971540" y="3141345"/>
            <a:chExt cx="6068060" cy="2591435"/>
          </a:xfrm>
        </p:grpSpPr>
        <p:sp>
          <p:nvSpPr>
            <p:cNvPr id="4" name="PA-文本框 3"/>
            <p:cNvSpPr txBox="1"/>
            <p:nvPr>
              <p:custDataLst>
                <p:tags r:id="rId2"/>
              </p:custDataLst>
            </p:nvPr>
          </p:nvSpPr>
          <p:spPr>
            <a:xfrm>
              <a:off x="5971540" y="3627618"/>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a:t>
              </a:r>
              <a:r>
                <a:rPr lang="zh-CN" altLang="en-US" sz="1900" spc="150" dirty="0">
                  <a:solidFill>
                    <a:schemeClr val="bg1"/>
                  </a:solidFill>
                  <a:cs typeface="+mn-ea"/>
                  <a:sym typeface="+mn-lt"/>
                </a:rPr>
                <a:t>共</a:t>
              </a:r>
              <a:r>
                <a:rPr lang="en-US" altLang="zh-CN" sz="1900" spc="150" dirty="0">
                  <a:solidFill>
                    <a:schemeClr val="accent4"/>
                  </a:solidFill>
                  <a:cs typeface="+mn-ea"/>
                  <a:sym typeface="+mn-lt"/>
                </a:rPr>
                <a:t>201</a:t>
              </a:r>
              <a:r>
                <a:rPr lang="zh-CN" altLang="en-US" sz="1900" spc="150" dirty="0">
                  <a:solidFill>
                    <a:schemeClr val="accent4"/>
                  </a:solidFill>
                  <a:cs typeface="+mn-ea"/>
                  <a:sym typeface="+mn-lt"/>
                </a:rPr>
                <a:t>万元</a:t>
              </a:r>
            </a:p>
          </p:txBody>
        </p:sp>
        <p:sp>
          <p:nvSpPr>
            <p:cNvPr id="9" name="PA-文本框 8"/>
            <p:cNvSpPr txBox="1"/>
            <p:nvPr>
              <p:custDataLst>
                <p:tags r:id="rId3"/>
              </p:custDataLst>
            </p:nvPr>
          </p:nvSpPr>
          <p:spPr>
            <a:xfrm>
              <a:off x="8874760" y="3627617"/>
              <a:ext cx="316484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5%</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利润增加</a:t>
              </a:r>
              <a:r>
                <a:rPr lang="zh-CN" altLang="en-US" sz="1900" spc="150" dirty="0" smtClean="0">
                  <a:solidFill>
                    <a:schemeClr val="bg1"/>
                  </a:solidFill>
                  <a:cs typeface="+mn-ea"/>
                  <a:sym typeface="+mn-lt"/>
                </a:rPr>
                <a:t>共</a:t>
              </a:r>
              <a:r>
                <a:rPr lang="en-US" altLang="zh-CN" sz="1900" spc="150" dirty="0" smtClean="0">
                  <a:solidFill>
                    <a:schemeClr val="accent4"/>
                  </a:solidFill>
                  <a:cs typeface="+mn-ea"/>
                  <a:sym typeface="+mn-lt"/>
                </a:rPr>
                <a:t>1.5</a:t>
              </a:r>
              <a:r>
                <a:rPr lang="zh-CN" altLang="en-US" sz="1900" spc="150" dirty="0" smtClean="0">
                  <a:solidFill>
                    <a:schemeClr val="accent4"/>
                  </a:solidFill>
                  <a:cs typeface="+mn-ea"/>
                  <a:sym typeface="+mn-lt"/>
                </a:rPr>
                <a:t>亿</a:t>
              </a:r>
              <a:r>
                <a:rPr lang="zh-CN" altLang="en-US" sz="1900" spc="150" dirty="0">
                  <a:solidFill>
                    <a:schemeClr val="accent4"/>
                  </a:solidFill>
                  <a:cs typeface="+mn-ea"/>
                  <a:sym typeface="+mn-lt"/>
                </a:rPr>
                <a:t>元</a:t>
              </a:r>
              <a:endParaRPr lang="zh-CN" altLang="en-US" sz="1900" spc="150" dirty="0">
                <a:solidFill>
                  <a:schemeClr val="bg2"/>
                </a:solidFill>
                <a:cs typeface="+mn-ea"/>
                <a:sym typeface="+mn-lt"/>
              </a:endParaRPr>
            </a:p>
          </p:txBody>
        </p:sp>
        <p:sp>
          <p:nvSpPr>
            <p:cNvPr id="19" name="PA-矩形 18"/>
            <p:cNvSpPr/>
            <p:nvPr>
              <p:custDataLst>
                <p:tags r:id="rId4"/>
              </p:custDataLst>
            </p:nvPr>
          </p:nvSpPr>
          <p:spPr>
            <a:xfrm>
              <a:off x="5971540" y="3141345"/>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829040" y="3141345"/>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nvPr>
        </p:nvGraphicFramePr>
        <p:xfrm>
          <a:off x="44785" y="2657139"/>
          <a:ext cx="6011846" cy="2915322"/>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BEBA8EAE-BF5A-486C-A8C5-ECC9F3942E4B}">
                <a14:imgProps xmlns:a14="http://schemas.microsoft.com/office/drawing/2010/main">
                  <a14:imgLayer r:embed="rId5">
                    <a14:imgEffect>
                      <a14:backgroundRemoval t="667" b="98000" l="34273" r="100000">
                        <a14:foregroundMark x1="65500" y1="7091" x2="98000" y2="94000"/>
                        <a14:foregroundMark x1="85182" y1="10667" x2="99818" y2="54424"/>
                        <a14:foregroundMark x1="97682" y1="29091" x2="91682" y2="93576"/>
                        <a14:foregroundMark x1="58818" y1="64909" x2="85500" y2="75576"/>
                        <a14:foregroundMark x1="60318" y1="77576" x2="81000" y2="91576"/>
                      </a14:backgroundRemoval>
                    </a14:imgEffect>
                  </a14:imgLayer>
                </a14:imgProps>
              </a:ext>
              <a:ext uri="{28A0092B-C50C-407E-A947-70E740481C1C}">
                <a14:useLocalDpi xmlns:a14="http://schemas.microsoft.com/office/drawing/2010/main" val="0"/>
              </a:ext>
            </a:extLst>
          </a:blip>
          <a:stretch>
            <a:fillRect/>
          </a:stretch>
        </p:blipFill>
        <p:spPr>
          <a:xfrm>
            <a:off x="4693429" y="1238956"/>
            <a:ext cx="7492059" cy="5619044"/>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616100" y="5360034"/>
            <a:ext cx="1186180" cy="321945"/>
          </a:xfrm>
          <a:prstGeom prst="rect">
            <a:avLst/>
          </a:prstGeom>
          <a:noFill/>
        </p:spPr>
        <p:txBody>
          <a:bodyPr wrap="square" rtlCol="0">
            <a:spAutoFit/>
          </a:bodyPr>
          <a:lstStyle/>
          <a:p>
            <a:r>
              <a:rPr lang="zh-CN" altLang="en-US" sz="1500" dirty="0" smtClean="0">
                <a:solidFill>
                  <a:schemeClr val="bg2"/>
                </a:solidFill>
                <a:cs typeface="+mn-ea"/>
                <a:sym typeface="+mn-lt"/>
              </a:rPr>
              <a:t>目标客户</a:t>
            </a:r>
            <a:r>
              <a:rPr lang="zh-CN" altLang="en-US" sz="1500" dirty="0">
                <a:solidFill>
                  <a:schemeClr val="bg2"/>
                </a:solidFill>
                <a:cs typeface="+mn-ea"/>
                <a:sym typeface="+mn-lt"/>
              </a:rPr>
              <a:t>：</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243188"/>
            <a:ext cx="8103870" cy="234986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021696"/>
            <a:ext cx="7457361" cy="1348061"/>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r>
              <a:rPr lang="zh-CN" altLang="en-US" sz="1700" u="sng" spc="110" dirty="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873" t="31028" r="13484" b="28315"/>
          <a:stretch>
            <a:fillRect/>
          </a:stretch>
        </p:blipFill>
        <p:spPr>
          <a:xfrm>
            <a:off x="1150256" y="1243188"/>
            <a:ext cx="1731791" cy="2127450"/>
          </a:xfrm>
          <a:prstGeom prst="rect">
            <a:avLst/>
          </a:prstGeom>
        </p:spPr>
      </p:pic>
      <p:sp>
        <p:nvSpPr>
          <p:cNvPr id="10" name="矩形 9"/>
          <p:cNvSpPr/>
          <p:nvPr/>
        </p:nvSpPr>
        <p:spPr>
          <a:xfrm>
            <a:off x="3944196" y="4238214"/>
            <a:ext cx="8103870" cy="1839857"/>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387668"/>
            <a:ext cx="5816733" cy="1311128"/>
          </a:xfrm>
          <a:prstGeom prst="rect">
            <a:avLst/>
          </a:prstGeom>
          <a:noFill/>
        </p:spPr>
        <p:txBody>
          <a:bodyPr wrap="square" rtlCol="0">
            <a:spAutoFit/>
          </a:bodyPr>
          <a:lstStyle/>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校三好学生</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3</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项人工智能行业落地项目，中国机器人大赛二等奖</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产品意识与技术并重，校创新创业实验班学生</a:t>
            </a:r>
            <a:endPar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202" y="4133693"/>
            <a:ext cx="1626027" cy="2127450"/>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尹晓辉 技术副总监</a:t>
            </a:r>
            <a:endParaRPr lang="en-US" altLang="zh-CN" sz="1500" u="sng" dirty="0" smtClean="0">
              <a:solidFill>
                <a:schemeClr val="bg2"/>
              </a:solidFill>
            </a:endParaRPr>
          </a:p>
          <a:p>
            <a:pPr algn="ctr">
              <a:lnSpc>
                <a:spcPct val="150000"/>
              </a:lnSpc>
            </a:pPr>
            <a:r>
              <a:rPr lang="zh-CN" altLang="zh-CN" sz="1500" dirty="0" smtClean="0">
                <a:solidFill>
                  <a:schemeClr val="bg2"/>
                </a:solidFill>
              </a:rPr>
              <a:t>计算机</a:t>
            </a:r>
            <a:r>
              <a:rPr lang="zh-CN" altLang="en-US" sz="1500" dirty="0" smtClean="0">
                <a:solidFill>
                  <a:schemeClr val="bg2"/>
                </a:solidFill>
              </a:rPr>
              <a:t>专业优秀学生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常得旺 财务总监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工商管理专业，</a:t>
            </a:r>
            <a:r>
              <a:rPr lang="zh-CN" altLang="zh-CN" sz="1500" dirty="0" smtClean="0">
                <a:solidFill>
                  <a:schemeClr val="bg2"/>
                </a:solidFill>
              </a:rPr>
              <a:t>创</a:t>
            </a:r>
            <a:r>
              <a:rPr lang="zh-CN" altLang="zh-CN" sz="1500" dirty="0">
                <a:solidFill>
                  <a:schemeClr val="bg2"/>
                </a:solidFill>
              </a:rPr>
              <a:t>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4037365"/>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1"/>
                </a:solidFill>
              </a:rPr>
              <a:t> 郑志宇 技术副总监</a:t>
            </a:r>
            <a:endParaRPr lang="en-US" altLang="zh-CN" sz="1500" u="sng" dirty="0" smtClean="0">
              <a:solidFill>
                <a:schemeClr val="bg1"/>
              </a:solidFill>
            </a:endParaRPr>
          </a:p>
          <a:p>
            <a:pPr algn="ctr">
              <a:lnSpc>
                <a:spcPct val="150000"/>
              </a:lnSpc>
            </a:pPr>
            <a:r>
              <a:rPr lang="zh-CN" altLang="en-US" sz="1500" u="sng" dirty="0" smtClean="0">
                <a:solidFill>
                  <a:schemeClr val="bg1"/>
                </a:solidFill>
              </a:rPr>
              <a:t>完成国家级大学生创新创业项目</a:t>
            </a:r>
            <a:r>
              <a:rPr lang="en-US" altLang="zh-CN" sz="1500" u="sng" dirty="0" smtClean="0">
                <a:solidFill>
                  <a:schemeClr val="bg1"/>
                </a:solidFill>
              </a:rPr>
              <a:t>1</a:t>
            </a:r>
            <a:r>
              <a:rPr lang="zh-CN" altLang="en-US" sz="1500" u="sng" dirty="0" smtClean="0">
                <a:solidFill>
                  <a:schemeClr val="bg1"/>
                </a:solidFill>
              </a:rPr>
              <a:t>项，多次参加创业大赛，负责搭建软件平台与</a:t>
            </a:r>
            <a:r>
              <a:rPr lang="en-US" altLang="zh-CN" sz="1500" u="sng" dirty="0" smtClean="0">
                <a:solidFill>
                  <a:schemeClr val="bg1"/>
                </a:solidFill>
              </a:rPr>
              <a:t>API</a:t>
            </a:r>
            <a:r>
              <a:rPr lang="zh-CN" altLang="en-US" sz="1500" u="sng" dirty="0" smtClean="0">
                <a:solidFill>
                  <a:schemeClr val="bg1"/>
                </a:solidFill>
              </a:rPr>
              <a:t>接口服务器维护</a:t>
            </a:r>
            <a:endParaRPr lang="en-US" altLang="zh-CN" sz="1500" u="sng"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516073"/>
          </a:xfrm>
          <a:prstGeom prst="rect">
            <a:avLst/>
          </a:prstGeom>
          <a:noFill/>
        </p:spPr>
        <p:txBody>
          <a:bodyPr wrap="square" rtlCol="0">
            <a:spAutoFit/>
          </a:bodyPr>
          <a:lstStyle/>
          <a:p>
            <a:pPr algn="ctr">
              <a:lnSpc>
                <a:spcPct val="150000"/>
              </a:lnSpc>
            </a:pPr>
            <a:r>
              <a:rPr lang="zh-CN" altLang="en-US" sz="1500" u="sng" dirty="0" smtClean="0">
                <a:solidFill>
                  <a:schemeClr val="bg2"/>
                </a:solidFill>
              </a:rPr>
              <a:t>刘珂 产品经理</a:t>
            </a:r>
            <a:endParaRPr lang="en-US" altLang="zh-CN" sz="1500" u="sng" dirty="0" smtClean="0">
              <a:solidFill>
                <a:schemeClr val="bg2"/>
              </a:solidFill>
            </a:endParaRPr>
          </a:p>
          <a:p>
            <a:pPr algn="ctr">
              <a:lnSpc>
                <a:spcPct val="150000"/>
              </a:lnSpc>
            </a:pPr>
            <a:r>
              <a:rPr lang="zh-CN" altLang="zh-CN" sz="1500" dirty="0">
                <a:solidFill>
                  <a:schemeClr val="bg2"/>
                </a:solidFill>
              </a:rPr>
              <a:t>曾</a:t>
            </a:r>
            <a:r>
              <a:rPr lang="zh-CN" altLang="zh-CN" sz="1500" dirty="0" smtClean="0">
                <a:solidFill>
                  <a:schemeClr val="bg2"/>
                </a:solidFill>
              </a:rPr>
              <a:t>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马子儒 技术总监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u="sng" dirty="0" smtClean="0">
                <a:solidFill>
                  <a:schemeClr val="bg2"/>
                </a:solidFill>
              </a:rPr>
              <a:t>王丹阳 市场总监</a:t>
            </a:r>
            <a:endParaRPr lang="en-US" altLang="zh-CN" sz="1500" u="sng" dirty="0" smtClean="0">
              <a:solidFill>
                <a:schemeClr val="bg2"/>
              </a:solidFill>
            </a:endParaRPr>
          </a:p>
          <a:p>
            <a:pPr algn="ctr">
              <a:lnSpc>
                <a:spcPct val="150000"/>
              </a:lnSpc>
            </a:pPr>
            <a:r>
              <a:rPr lang="zh-CN" altLang="en-US" sz="1500" dirty="0" smtClean="0">
                <a:solidFill>
                  <a:schemeClr val="bg2"/>
                </a:solidFill>
              </a:rPr>
              <a:t>电气工程专业，</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18118" y="1572577"/>
            <a:ext cx="5310835" cy="2271712"/>
          </a:xfrm>
          <a:prstGeom prst="rect">
            <a:avLst/>
          </a:prstGeom>
          <a:noFill/>
        </p:spPr>
        <p:txBody>
          <a:bodyPr wrap="square" rtlCol="0">
            <a:spAutoFit/>
          </a:bodyPr>
          <a:lstStyle/>
          <a:p>
            <a:pPr fontAlgn="auto">
              <a:lnSpc>
                <a:spcPct val="150000"/>
              </a:lnSpc>
            </a:pPr>
            <a:r>
              <a:rPr lang="zh-CN" altLang="en-US" sz="1600" dirty="0">
                <a:solidFill>
                  <a:schemeClr val="bg2"/>
                </a:solidFill>
                <a:latin typeface="+mn-ea"/>
                <a:cs typeface="+mn-ea"/>
                <a:sym typeface="+mn-lt"/>
              </a:rPr>
              <a:t>融资</a:t>
            </a:r>
            <a:r>
              <a:rPr lang="zh-CN" altLang="en-US" sz="16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投资净现值</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325.6</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万元</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回收期</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2.07</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fontAlgn="auto">
              <a:lnSpc>
                <a:spcPct val="150000"/>
              </a:lnSpc>
            </a:pPr>
            <a:r>
              <a:rPr lang="zh-CN" altLang="en-US" sz="1600" dirty="0" smtClean="0">
                <a:solidFill>
                  <a:schemeClr val="bg2"/>
                </a:solidFill>
                <a:latin typeface="+mn-ea"/>
                <a:cs typeface="+mn-ea"/>
                <a:sym typeface="+mn-lt"/>
              </a:rPr>
              <a:t>退出计划</a:t>
            </a:r>
            <a:r>
              <a:rPr lang="zh-CN" altLang="en-US" sz="1600" dirty="0" smtClean="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7273021" y="1914407"/>
            <a:ext cx="1227888" cy="461665"/>
          </a:xfrm>
          <a:prstGeom prst="rect">
            <a:avLst/>
          </a:prstGeom>
          <a:noFill/>
          <a:ln>
            <a:noFill/>
          </a:ln>
        </p:spPr>
        <p:txBody>
          <a:bodyPr wrap="square" rtlCol="0" anchor="t">
            <a:spAutoFit/>
          </a:bodyP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7328218" y="2326070"/>
            <a:ext cx="1464782" cy="461665"/>
          </a:xfrm>
          <a:prstGeom prst="rect">
            <a:avLst/>
          </a:prstGeom>
          <a:noFill/>
          <a:ln>
            <a:noFill/>
          </a:ln>
        </p:spPr>
        <p:txBody>
          <a:bodyPr wrap="square" rtlCol="0" anchor="t">
            <a:spAutoFit/>
          </a:bodyPr>
          <a:lstStyle/>
          <a:p>
            <a:pPr algn="ctr"/>
            <a:r>
              <a:rPr lang="en-US" altLang="zh-CN"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6518118" y="49335"/>
            <a:ext cx="5624461" cy="1772793"/>
          </a:xfrm>
          <a:prstGeom prst="rect">
            <a:avLst/>
          </a:prstGeom>
          <a:noFill/>
        </p:spPr>
        <p:txBody>
          <a:bodyPr wrap="square" rtlCol="0">
            <a:spAutoFit/>
          </a:bodyPr>
          <a:lstStyle/>
          <a:p>
            <a:pPr indent="0">
              <a:buFont typeface="Arial" panose="020B0604020202020204" pitchFamily="34" charset="0"/>
              <a:buNone/>
            </a:pPr>
            <a:r>
              <a:rPr lang="zh-CN" altLang="en-US" sz="1600" dirty="0">
                <a:solidFill>
                  <a:schemeClr val="bg2"/>
                </a:solidFill>
              </a:rPr>
              <a:t>收入公式</a:t>
            </a:r>
            <a:r>
              <a:rPr lang="zh-CN" altLang="en-US" sz="1600" dirty="0" smtClean="0">
                <a:solidFill>
                  <a:schemeClr val="bg2"/>
                </a:solidFill>
              </a:rPr>
              <a:t>：</a:t>
            </a:r>
            <a:endParaRPr lang="en-US" altLang="zh-CN" sz="1600" dirty="0" smtClean="0">
              <a:solidFill>
                <a:schemeClr val="bg2"/>
              </a:solidFill>
            </a:endParaRPr>
          </a:p>
          <a:p>
            <a:pPr fontAlgn="auto">
              <a:lnSpc>
                <a:spcPct val="110000"/>
              </a:lnSpc>
            </a:pPr>
            <a:r>
              <a:rPr lang="zh-CN" altLang="en-US" sz="1600" dirty="0" smtClean="0">
                <a:solidFill>
                  <a:schemeClr val="accent1"/>
                </a:solidFill>
              </a:rPr>
              <a:t>总收入</a:t>
            </a:r>
            <a:r>
              <a:rPr lang="en-US" altLang="zh-CN" sz="1600" dirty="0">
                <a:solidFill>
                  <a:schemeClr val="bg2"/>
                </a:solidFill>
              </a:rPr>
              <a:t>=</a:t>
            </a:r>
          </a:p>
          <a:p>
            <a:pPr fontAlgn="auto">
              <a:lnSpc>
                <a:spcPct val="120000"/>
              </a:lnSpc>
            </a:pPr>
            <a:r>
              <a:rPr lang="en-US" altLang="zh-CN" sz="1600" dirty="0" smtClean="0">
                <a:solidFill>
                  <a:schemeClr val="accent4"/>
                </a:solidFill>
              </a:rPr>
              <a:t> </a:t>
            </a:r>
            <a:r>
              <a:rPr lang="zh-CN" altLang="en-US" sz="1600" dirty="0">
                <a:solidFill>
                  <a:schemeClr val="accent1"/>
                </a:solidFill>
              </a:rPr>
              <a:t>打包出售解决</a:t>
            </a:r>
            <a:r>
              <a:rPr lang="zh-CN" altLang="en-US" sz="1600" dirty="0" smtClean="0">
                <a:solidFill>
                  <a:schemeClr val="accent1"/>
                </a:solidFill>
              </a:rPr>
              <a:t>方案 </a:t>
            </a:r>
            <a:r>
              <a:rPr lang="zh-CN" altLang="en-US" sz="1600" dirty="0" smtClean="0">
                <a:solidFill>
                  <a:schemeClr val="bg2"/>
                </a:solidFill>
              </a:rPr>
              <a:t>收入</a:t>
            </a:r>
            <a:r>
              <a:rPr lang="en-US" altLang="zh-CN" sz="1600" dirty="0" smtClean="0">
                <a:solidFill>
                  <a:schemeClr val="bg2"/>
                </a:solidFill>
              </a:rPr>
              <a:t>(70%)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en-US" altLang="zh-CN" sz="1600" dirty="0">
                <a:solidFill>
                  <a:schemeClr val="bg2"/>
                </a:solidFill>
              </a:rPr>
              <a:t>+  </a:t>
            </a:r>
            <a:r>
              <a:rPr lang="zh-CN" altLang="en-US" sz="1600" dirty="0" smtClean="0">
                <a:solidFill>
                  <a:schemeClr val="accent1"/>
                </a:solidFill>
                <a:sym typeface="+mn-ea"/>
              </a:rPr>
              <a:t>提供</a:t>
            </a:r>
            <a:r>
              <a:rPr lang="zh-CN" altLang="en-US" sz="1600" dirty="0" smtClean="0">
                <a:solidFill>
                  <a:schemeClr val="accent1"/>
                </a:solidFill>
              </a:rPr>
              <a:t>巡检服务 </a:t>
            </a:r>
            <a:r>
              <a:rPr lang="zh-CN" altLang="en-US" sz="1600" dirty="0" smtClean="0">
                <a:solidFill>
                  <a:schemeClr val="bg2"/>
                </a:solidFill>
              </a:rPr>
              <a:t>收入</a:t>
            </a:r>
            <a:r>
              <a:rPr lang="en-US" altLang="zh-CN" sz="1600" dirty="0" smtClean="0">
                <a:solidFill>
                  <a:schemeClr val="bg2"/>
                </a:solidFill>
              </a:rPr>
              <a:t>(20%)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zh-CN" altLang="en-US" sz="1600" dirty="0">
                <a:solidFill>
                  <a:schemeClr val="accent1"/>
                </a:solidFill>
              </a:rPr>
              <a:t>开放</a:t>
            </a:r>
            <a:r>
              <a:rPr lang="en-US" altLang="zh-CN" sz="1600" dirty="0">
                <a:solidFill>
                  <a:schemeClr val="accent1"/>
                </a:solidFill>
              </a:rPr>
              <a:t>API</a:t>
            </a:r>
            <a:r>
              <a:rPr lang="zh-CN" altLang="en-US" sz="1600" dirty="0">
                <a:solidFill>
                  <a:schemeClr val="accent1"/>
                </a:solidFill>
              </a:rPr>
              <a:t>接口</a:t>
            </a:r>
            <a:r>
              <a:rPr lang="zh-CN" altLang="en-US" sz="1600" dirty="0" smtClean="0">
                <a:solidFill>
                  <a:schemeClr val="accent1"/>
                </a:solidFill>
              </a:rPr>
              <a:t>收费  </a:t>
            </a:r>
            <a:r>
              <a:rPr lang="zh-CN" altLang="en-US" sz="1600" dirty="0" smtClean="0">
                <a:solidFill>
                  <a:schemeClr val="bg2"/>
                </a:solidFill>
              </a:rPr>
              <a:t>收入</a:t>
            </a:r>
            <a:r>
              <a:rPr lang="en-US" altLang="zh-CN" sz="1600" dirty="0" smtClean="0">
                <a:solidFill>
                  <a:schemeClr val="bg2"/>
                </a:solidFill>
              </a:rPr>
              <a:t>(10%)*</a:t>
            </a:r>
            <a:endParaRPr lang="zh-CN" altLang="en-US" sz="16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2515442892"/>
              </p:ext>
            </p:extLst>
          </p:nvPr>
        </p:nvGraphicFramePr>
        <p:xfrm>
          <a:off x="560769" y="3662923"/>
          <a:ext cx="4752975" cy="29164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a:graphicFrameLocks/>
          </p:cNvGraphicFramePr>
          <p:nvPr>
            <p:extLst>
              <p:ext uri="{D42A27DB-BD31-4B8C-83A1-F6EECF244321}">
                <p14:modId xmlns:p14="http://schemas.microsoft.com/office/powerpoint/2010/main" val="2813971206"/>
              </p:ext>
            </p:extLst>
          </p:nvPr>
        </p:nvGraphicFramePr>
        <p:xfrm>
          <a:off x="6274675" y="3662923"/>
          <a:ext cx="5711091" cy="331833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地图"/>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53469" y="3822081"/>
            <a:ext cx="4050969" cy="2655612"/>
          </a:xfrm>
          <a:prstGeom prst="rect">
            <a:avLst/>
          </a:prstGeom>
        </p:spPr>
      </p:pic>
      <p:pic>
        <p:nvPicPr>
          <p:cNvPr id="2" name="图片 1"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71353" y="3052416"/>
            <a:ext cx="1901223" cy="1246540"/>
          </a:xfrm>
          <a:prstGeom prst="rect">
            <a:avLst/>
          </a:prstGeom>
        </p:spPr>
      </p:pic>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graphicFrame>
        <p:nvGraphicFramePr>
          <p:cNvPr id="25" name="表格 24"/>
          <p:cNvGraphicFramePr>
            <a:graphicFrameLocks noGrp="1"/>
          </p:cNvGraphicFramePr>
          <p:nvPr>
            <p:extLst>
              <p:ext uri="{D42A27DB-BD31-4B8C-83A1-F6EECF244321}">
                <p14:modId xmlns:p14="http://schemas.microsoft.com/office/powerpoint/2010/main" val="4260583156"/>
              </p:ext>
            </p:extLst>
          </p:nvPr>
        </p:nvGraphicFramePr>
        <p:xfrm>
          <a:off x="720523" y="1078320"/>
          <a:ext cx="10750954" cy="522788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打造路径规划软件</a:t>
                      </a:r>
                      <a:r>
                        <a:rPr lang="en-US" altLang="zh-CN" dirty="0" smtClean="0">
                          <a:solidFill>
                            <a:schemeClr val="bg2"/>
                          </a:solidFill>
                        </a:rPr>
                        <a:t>2.0</a:t>
                      </a:r>
                      <a:r>
                        <a:rPr lang="zh-CN" altLang="en-US" dirty="0" smtClean="0">
                          <a:solidFill>
                            <a:schemeClr val="bg2"/>
                          </a:solidFill>
                        </a:rPr>
                        <a:t>版，支持路径自由编辑</a:t>
                      </a:r>
                      <a:endParaRPr lang="en-US" altLang="zh-CN" dirty="0" smtClean="0">
                        <a:solidFill>
                          <a:schemeClr val="bg2"/>
                        </a:solidFill>
                      </a:endParaRPr>
                    </a:p>
                    <a:p>
                      <a:pPr algn="l"/>
                      <a:r>
                        <a:rPr lang="zh-CN" altLang="en-US" dirty="0" smtClean="0">
                          <a:solidFill>
                            <a:schemeClr val="bg2"/>
                          </a:solidFill>
                        </a:rPr>
                        <a:t>打造识别算法</a:t>
                      </a:r>
                      <a:r>
                        <a:rPr lang="en-US" altLang="zh-CN" dirty="0" smtClean="0">
                          <a:solidFill>
                            <a:schemeClr val="bg2"/>
                          </a:solidFill>
                        </a:rPr>
                        <a:t>2.0</a:t>
                      </a:r>
                      <a:r>
                        <a:rPr lang="zh-CN" altLang="en-US" dirty="0" smtClean="0">
                          <a:solidFill>
                            <a:schemeClr val="bg2"/>
                          </a:solidFill>
                        </a:rPr>
                        <a:t>版，</a:t>
                      </a:r>
                      <a:r>
                        <a:rPr lang="zh-CN" altLang="en-US" dirty="0" smtClean="0">
                          <a:solidFill>
                            <a:schemeClr val="accent4"/>
                          </a:solidFill>
                        </a:rPr>
                        <a:t>降低漏检率</a:t>
                      </a:r>
                      <a:r>
                        <a:rPr lang="en-US" altLang="zh-CN" dirty="0" smtClean="0">
                          <a:solidFill>
                            <a:schemeClr val="accent4"/>
                          </a:solidFill>
                        </a:rPr>
                        <a:t>5%</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招聘兼职、专职人员。形成专门巡检服务团队</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向国家电网进行</a:t>
                      </a:r>
                      <a:r>
                        <a:rPr lang="zh-CN" altLang="en-US" sz="1800" dirty="0" smtClean="0">
                          <a:solidFill>
                            <a:schemeClr val="accent4"/>
                          </a:solidFill>
                          <a:cs typeface="+mn-ea"/>
                          <a:sym typeface="+mn-lt"/>
                        </a:rPr>
                        <a:t>投标</a:t>
                      </a:r>
                      <a:r>
                        <a:rPr lang="zh-CN" altLang="en-US" sz="1800" dirty="0" smtClean="0">
                          <a:solidFill>
                            <a:schemeClr val="bg1"/>
                          </a:solidFill>
                          <a:cs typeface="+mn-ea"/>
                          <a:sym typeface="+mn-lt"/>
                        </a:rPr>
                        <a:t>，争取市场平台；在保定市试点</a:t>
                      </a:r>
                      <a:r>
                        <a:rPr lang="en-US" altLang="zh-CN" sz="1800" dirty="0" smtClean="0">
                          <a:solidFill>
                            <a:schemeClr val="accent4"/>
                          </a:solidFill>
                          <a:cs typeface="+mn-ea"/>
                          <a:sym typeface="+mn-lt"/>
                        </a:rPr>
                        <a:t>3</a:t>
                      </a:r>
                      <a:r>
                        <a:rPr lang="zh-CN" altLang="en-US" sz="1800" dirty="0" smtClean="0">
                          <a:solidFill>
                            <a:schemeClr val="accent4"/>
                          </a:solidFill>
                          <a:cs typeface="+mn-ea"/>
                          <a:sym typeface="+mn-lt"/>
                        </a:rPr>
                        <a:t>条输电线路</a:t>
                      </a:r>
                      <a:r>
                        <a:rPr lang="zh-CN" altLang="en-US" sz="1800" dirty="0" smtClean="0">
                          <a:solidFill>
                            <a:schemeClr val="bg1"/>
                          </a:solidFill>
                          <a:cs typeface="+mn-ea"/>
                          <a:sym typeface="+mn-lt"/>
                        </a:rPr>
                        <a:t>赢得用户口碑</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打造识别算法</a:t>
                      </a:r>
                      <a:r>
                        <a:rPr lang="en-US" altLang="zh-CN" dirty="0" smtClean="0">
                          <a:solidFill>
                            <a:schemeClr val="bg2"/>
                          </a:solidFill>
                        </a:rPr>
                        <a:t>3.0</a:t>
                      </a:r>
                      <a:r>
                        <a:rPr lang="zh-CN" altLang="en-US" dirty="0" smtClean="0">
                          <a:solidFill>
                            <a:schemeClr val="bg2"/>
                          </a:solidFill>
                        </a:rPr>
                        <a:t>版，</a:t>
                      </a:r>
                      <a:r>
                        <a:rPr lang="zh-CN" altLang="en-US" dirty="0" smtClean="0">
                          <a:solidFill>
                            <a:schemeClr val="accent4"/>
                          </a:solidFill>
                        </a:rPr>
                        <a:t>争取识别</a:t>
                      </a:r>
                      <a:r>
                        <a:rPr lang="en-US" altLang="zh-CN" dirty="0" smtClean="0">
                          <a:solidFill>
                            <a:schemeClr val="accent4"/>
                          </a:solidFill>
                        </a:rPr>
                        <a:t>20</a:t>
                      </a:r>
                      <a:r>
                        <a:rPr lang="zh-CN" altLang="en-US" dirty="0" smtClean="0">
                          <a:solidFill>
                            <a:schemeClr val="accent4"/>
                          </a:solidFill>
                        </a:rPr>
                        <a:t>种缺陷，</a:t>
                      </a:r>
                      <a:r>
                        <a:rPr lang="en-US" altLang="zh-CN" dirty="0" smtClean="0">
                          <a:solidFill>
                            <a:schemeClr val="accent4"/>
                          </a:solidFill>
                        </a:rPr>
                        <a:t>FPS</a:t>
                      </a:r>
                      <a:r>
                        <a:rPr lang="zh-CN" altLang="en-US" dirty="0" smtClean="0">
                          <a:solidFill>
                            <a:schemeClr val="accent4"/>
                          </a:solidFill>
                        </a:rPr>
                        <a:t>值提升到</a:t>
                      </a:r>
                      <a:r>
                        <a:rPr lang="en-US" altLang="zh-CN" dirty="0" smtClean="0">
                          <a:solidFill>
                            <a:schemeClr val="accent4"/>
                          </a:solidFill>
                        </a:rPr>
                        <a:t>15</a:t>
                      </a:r>
                      <a:r>
                        <a:rPr lang="zh-CN" altLang="en-US" dirty="0" smtClean="0">
                          <a:solidFill>
                            <a:schemeClr val="accent4"/>
                          </a:solidFill>
                        </a:rPr>
                        <a:t>以上</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招聘人员，将方案部署步骤固定化，提高部署速度与标准性</a:t>
                      </a:r>
                      <a:endParaRPr lang="zh-CN" altLang="en-US" dirty="0">
                        <a:solidFill>
                          <a:schemeClr val="bg2"/>
                        </a:solidFill>
                      </a:endParaRPr>
                    </a:p>
                  </a:txBody>
                  <a:tcPr>
                    <a:solidFill>
                      <a:srgbClr val="001329"/>
                    </a:solidFill>
                  </a:tcPr>
                </a:tc>
                <a:tc>
                  <a:txBody>
                    <a:bodyPr/>
                    <a:lstStyle/>
                    <a:p>
                      <a:pPr algn="l"/>
                      <a:r>
                        <a:rPr lang="zh-CN" altLang="en-US" sz="1800" dirty="0" smtClean="0">
                          <a:solidFill>
                            <a:schemeClr val="bg1"/>
                          </a:solidFill>
                          <a:cs typeface="+mn-ea"/>
                          <a:sym typeface="+mn-lt"/>
                        </a:rPr>
                        <a:t>在保定市下辖</a:t>
                      </a:r>
                      <a:r>
                        <a:rPr lang="en-US" altLang="zh-CN" sz="1800" dirty="0" smtClean="0">
                          <a:solidFill>
                            <a:schemeClr val="accent4"/>
                          </a:solidFill>
                          <a:cs typeface="+mn-ea"/>
                          <a:sym typeface="+mn-lt"/>
                        </a:rPr>
                        <a:t>1</a:t>
                      </a:r>
                      <a:r>
                        <a:rPr lang="zh-CN" altLang="en-US" sz="1800" dirty="0" smtClean="0">
                          <a:solidFill>
                            <a:schemeClr val="accent4"/>
                          </a:solidFill>
                          <a:cs typeface="+mn-ea"/>
                          <a:sym typeface="+mn-lt"/>
                        </a:rPr>
                        <a:t>个县级</a:t>
                      </a:r>
                      <a:r>
                        <a:rPr lang="zh-CN" altLang="en-US" sz="1800" dirty="0" smtClean="0">
                          <a:solidFill>
                            <a:schemeClr val="bg1"/>
                          </a:solidFill>
                          <a:cs typeface="+mn-ea"/>
                          <a:sym typeface="+mn-lt"/>
                        </a:rPr>
                        <a:t>供电公司使用智能巡检方案</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升级识别算法，尝试新兴识别算法；融合双目相机、红外相机等多传感器，实现</a:t>
                      </a:r>
                      <a:r>
                        <a:rPr lang="zh-CN" altLang="en-US" dirty="0" smtClean="0">
                          <a:solidFill>
                            <a:schemeClr val="accent4"/>
                          </a:solidFill>
                        </a:rPr>
                        <a:t>综合检测</a:t>
                      </a:r>
                      <a:endParaRPr lang="zh-CN" altLang="en-US" dirty="0">
                        <a:solidFill>
                          <a:schemeClr val="accent4"/>
                        </a:solidFill>
                      </a:endParaRPr>
                    </a:p>
                  </a:txBody>
                  <a:tcPr>
                    <a:solidFill>
                      <a:srgbClr val="001329"/>
                    </a:solidFill>
                  </a:tcPr>
                </a:tc>
                <a:tc>
                  <a:txBody>
                    <a:bodyPr/>
                    <a:lstStyle/>
                    <a:p>
                      <a:pPr algn="l"/>
                      <a:r>
                        <a:rPr lang="zh-CN" altLang="en-US" dirty="0" smtClean="0">
                          <a:solidFill>
                            <a:schemeClr val="bg2"/>
                          </a:solidFill>
                        </a:rPr>
                        <a:t>强化人员，升级与合作伙伴，特别是上游公司合作关系</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cs typeface="+mn-ea"/>
                          <a:sym typeface="+mn-lt"/>
                        </a:rPr>
                        <a:t>向河北省电网</a:t>
                      </a:r>
                      <a:r>
                        <a:rPr lang="en-US" altLang="zh-CN" sz="1800" dirty="0" smtClean="0">
                          <a:solidFill>
                            <a:schemeClr val="bg1"/>
                          </a:solidFill>
                          <a:cs typeface="+mn-ea"/>
                          <a:sym typeface="+mn-lt"/>
                        </a:rPr>
                        <a:t>6</a:t>
                      </a:r>
                      <a:r>
                        <a:rPr lang="zh-CN" altLang="en-US" sz="1800" dirty="0" smtClean="0">
                          <a:solidFill>
                            <a:schemeClr val="bg1"/>
                          </a:solidFill>
                          <a:cs typeface="+mn-ea"/>
                          <a:sym typeface="+mn-lt"/>
                        </a:rPr>
                        <a:t>家地市公司推广产品，争取占领</a:t>
                      </a:r>
                      <a:r>
                        <a:rPr lang="en-US" altLang="zh-CN" sz="1800" dirty="0" smtClean="0">
                          <a:solidFill>
                            <a:schemeClr val="accent4"/>
                          </a:solidFill>
                          <a:cs typeface="+mn-ea"/>
                          <a:sym typeface="+mn-lt"/>
                        </a:rPr>
                        <a:t>10000Km</a:t>
                      </a:r>
                      <a:r>
                        <a:rPr lang="zh-CN" altLang="en-US" sz="1800" dirty="0" smtClean="0">
                          <a:solidFill>
                            <a:schemeClr val="bg1"/>
                          </a:solidFill>
                          <a:cs typeface="+mn-ea"/>
                          <a:sym typeface="+mn-lt"/>
                        </a:rPr>
                        <a:t>有效巡检线路。</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873957"/>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单靠人力徒步巡线</a:t>
            </a:r>
            <a:r>
              <a:rPr lang="zh-CN" altLang="en-US" dirty="0">
                <a:solidFill>
                  <a:schemeClr val="accent4"/>
                </a:solidFill>
                <a:cs typeface="+mn-ea"/>
                <a:sym typeface="+mn-lt"/>
              </a:rPr>
              <a:t>耗时久、难度大。</a:t>
            </a:r>
            <a:r>
              <a:rPr lang="zh-CN" altLang="en-US" dirty="0">
                <a:solidFill>
                  <a:schemeClr val="bg1"/>
                </a:solidFill>
                <a:cs typeface="+mn-ea"/>
                <a:sym typeface="+mn-lt"/>
              </a:rPr>
              <a:t>效率极低</a:t>
            </a:r>
          </a:p>
        </p:txBody>
      </p:sp>
      <p:sp>
        <p:nvSpPr>
          <p:cNvPr id="25" name="文本框 24"/>
          <p:cNvSpPr txBox="1"/>
          <p:nvPr/>
        </p:nvSpPr>
        <p:spPr>
          <a:xfrm>
            <a:off x="4648511" y="4523545"/>
            <a:ext cx="281487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，工作环境恶劣险峻，工人生命安全存在威胁</a:t>
            </a:r>
          </a:p>
        </p:txBody>
      </p:sp>
      <p:sp>
        <p:nvSpPr>
          <p:cNvPr id="26" name="文本框 25"/>
          <p:cNvSpPr txBox="1"/>
          <p:nvPr/>
        </p:nvSpPr>
        <p:spPr>
          <a:xfrm>
            <a:off x="1009774" y="4523545"/>
            <a:ext cx="2876884" cy="1754326"/>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国内电网不断扩大，长距离输电线路如特（超）高压</a:t>
            </a:r>
            <a:r>
              <a:rPr lang="zh-CN" altLang="en-US" dirty="0">
                <a:solidFill>
                  <a:schemeClr val="accent4"/>
                </a:solidFill>
                <a:cs typeface="+mn-ea"/>
                <a:sym typeface="+mn-lt"/>
              </a:rPr>
              <a:t>线路增长迅速</a:t>
            </a:r>
            <a:r>
              <a:rPr lang="zh-CN" altLang="en-US" dirty="0">
                <a:solidFill>
                  <a:schemeClr val="bg1"/>
                </a:solidFill>
                <a:cs typeface="+mn-ea"/>
                <a:sym typeface="+mn-lt"/>
              </a:rPr>
              <a:t>，日常巡线工作量大</a:t>
            </a: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20" name="文本框 19"/>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lnSpcReduction="10000"/>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sp>
        <p:nvSpPr>
          <p:cNvPr id="7" name="文本框 6"/>
          <p:cNvSpPr txBox="1"/>
          <p:nvPr/>
        </p:nvSpPr>
        <p:spPr>
          <a:xfrm>
            <a:off x="2848908" y="6225758"/>
            <a:ext cx="7586009" cy="830997"/>
          </a:xfrm>
          <a:prstGeom prst="rect">
            <a:avLst/>
          </a:prstGeom>
          <a:noFill/>
        </p:spPr>
        <p:txBody>
          <a:bodyPr wrap="square" rtlCol="0">
            <a:spAutoFit/>
          </a:bodyPr>
          <a:lstStyle/>
          <a:p>
            <a:r>
              <a:rPr lang="zh-CN" altLang="en-US" sz="2400" b="1" dirty="0">
                <a:solidFill>
                  <a:schemeClr val="accent4"/>
                </a:solidFill>
                <a:cs typeface="+mn-ea"/>
                <a:sym typeface="+mn-lt"/>
              </a:rPr>
              <a:t>未来</a:t>
            </a:r>
            <a:r>
              <a:rPr lang="zh-CN" altLang="en-US" sz="2400" b="1" dirty="0" smtClean="0">
                <a:solidFill>
                  <a:schemeClr val="accent4"/>
                </a:solidFill>
                <a:cs typeface="+mn-ea"/>
                <a:sym typeface="+mn-lt"/>
              </a:rPr>
              <a:t>特高压</a:t>
            </a:r>
            <a:r>
              <a:rPr lang="zh-CN" altLang="en-US" sz="2400" b="1" dirty="0">
                <a:solidFill>
                  <a:schemeClr val="accent4"/>
                </a:solidFill>
                <a:cs typeface="+mn-ea"/>
                <a:sym typeface="+mn-lt"/>
              </a:rPr>
              <a:t>线路巡检工作需求</a:t>
            </a:r>
            <a:r>
              <a:rPr lang="zh-CN" altLang="en-US" sz="2400" b="1" dirty="0" smtClean="0">
                <a:solidFill>
                  <a:schemeClr val="accent4"/>
                </a:solidFill>
                <a:cs typeface="+mn-ea"/>
                <a:sym typeface="+mn-lt"/>
              </a:rPr>
              <a:t>大 是一</a:t>
            </a:r>
            <a:r>
              <a:rPr lang="zh-CN" altLang="en-US" sz="2400" b="1" dirty="0">
                <a:solidFill>
                  <a:schemeClr val="accent4"/>
                </a:solidFill>
                <a:cs typeface="+mn-ea"/>
                <a:sym typeface="+mn-lt"/>
              </a:rPr>
              <a:t>片蓝海市场</a:t>
            </a:r>
          </a:p>
          <a:p>
            <a:endParaRPr lang="zh-CN" altLang="en-US" sz="2400" dirty="0"/>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latin typeface="+mn-lt"/>
                <a:ea typeface="+mn-ea"/>
                <a:cs typeface="+mn-ea"/>
                <a:sym typeface="+mn-lt"/>
              </a:rPr>
              <a:t>空白演示</a:t>
            </a:r>
          </a:p>
        </p:txBody>
      </p:sp>
      <p:sp>
        <p:nvSpPr>
          <p:cNvPr id="3" name="副标题 2"/>
          <p:cNvSpPr>
            <a:spLocks noGrp="1"/>
          </p:cNvSpPr>
          <p:nvPr>
            <p:ph type="subTitle" idx="4294967295"/>
            <p:custDataLst>
              <p:tags r:id="rId3"/>
            </p:custDataLst>
          </p:nvPr>
        </p:nvSpPr>
        <p:spPr/>
        <p:txBody>
          <a:bodyPr/>
          <a:lstStyle/>
          <a:p>
            <a:r>
              <a:rPr lang="zh-CN" altLang="en-US">
                <a:latin typeface="+mn-lt"/>
                <a:ea typeface="+mn-ea"/>
                <a:cs typeface="+mn-ea"/>
                <a:sym typeface="+mn-lt"/>
              </a:rPr>
              <a:t>单击输入您的封面副标题</a:t>
            </a:r>
          </a:p>
        </p:txBody>
      </p:sp>
      <p:pic>
        <p:nvPicPr>
          <p:cNvPr id="4" name="图片 3" descr="icon"/>
          <p:cNvPicPr>
            <a:picLocks noChangeAspect="1"/>
          </p:cNvPicPr>
          <p:nvPr/>
        </p:nvPicPr>
        <p:blipFill>
          <a:blip r:embed="rId36">
            <a:lum bright="24000"/>
          </a:blip>
          <a:srcRect t="4941" b="4941"/>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36523" y="950309"/>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PA-组合 10"/>
          <p:cNvGrpSpPr/>
          <p:nvPr>
            <p:custDataLst>
              <p:tags r:id="rId4"/>
            </p:custDataLst>
          </p:nvPr>
        </p:nvGrpSpPr>
        <p:grpSpPr>
          <a:xfrm>
            <a:off x="1245870" y="1869880"/>
            <a:ext cx="9458960" cy="3924935"/>
            <a:chOff x="1056" y="2238"/>
            <a:chExt cx="16863" cy="7813"/>
          </a:xfrm>
        </p:grpSpPr>
        <p:sp>
          <p:nvSpPr>
            <p:cNvPr id="6" name="PA-文本框 5"/>
            <p:cNvSpPr txBox="1"/>
            <p:nvPr>
              <p:custDataLst>
                <p:tags r:id="rId6"/>
              </p:custDataLst>
            </p:nvPr>
          </p:nvSpPr>
          <p:spPr>
            <a:xfrm>
              <a:off x="1740" y="3746"/>
              <a:ext cx="3471" cy="702"/>
            </a:xfrm>
            <a:prstGeom prst="rect">
              <a:avLst/>
            </a:prstGeom>
            <a:noFill/>
          </p:spPr>
          <p:txBody>
            <a:bodyPr wrap="square" rtlCol="0">
              <a:spAutoFit/>
            </a:bodyPr>
            <a:lstStyle/>
            <a:p>
              <a:r>
                <a:rPr lang="zh-CN" altLang="en-US" sz="1700" dirty="0">
                  <a:solidFill>
                    <a:schemeClr val="accent4"/>
                  </a:solidFill>
                  <a:cs typeface="+mn-ea"/>
                  <a:sym typeface="+mn-lt"/>
                </a:rPr>
                <a:t>自主巡检解决方案</a:t>
              </a:r>
            </a:p>
          </p:txBody>
        </p:sp>
        <p:sp>
          <p:nvSpPr>
            <p:cNvPr id="7" name="PA-文本框 6"/>
            <p:cNvSpPr txBox="1"/>
            <p:nvPr>
              <p:custDataLst>
                <p:tags r:id="rId7"/>
              </p:custDataLst>
            </p:nvPr>
          </p:nvSpPr>
          <p:spPr>
            <a:xfrm>
              <a:off x="7874" y="3469"/>
              <a:ext cx="3194" cy="1222"/>
            </a:xfrm>
            <a:prstGeom prst="rect">
              <a:avLst/>
            </a:prstGeom>
            <a:noFill/>
          </p:spPr>
          <p:txBody>
            <a:bodyPr wrap="square" rtlCol="0">
              <a:spAutoFit/>
            </a:bodyPr>
            <a:lstStyle/>
            <a:p>
              <a:pPr algn="ct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人工智能识别解决方案</a:t>
              </a:r>
              <a:endParaRPr lang="zh-CN" altLang="en-US" sz="1700" dirty="0">
                <a:solidFill>
                  <a:schemeClr val="bg1"/>
                </a:solidFill>
                <a:cs typeface="+mn-ea"/>
                <a:sym typeface="+mn-lt"/>
              </a:endParaRPr>
            </a:p>
          </p:txBody>
        </p:sp>
        <p:sp>
          <p:nvSpPr>
            <p:cNvPr id="15" name="PA-圆角矩形 14"/>
            <p:cNvSpPr/>
            <p:nvPr>
              <p:custDataLst>
                <p:tags r:id="rId8"/>
              </p:custDataLst>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PA-圆角矩形 15"/>
            <p:cNvSpPr/>
            <p:nvPr>
              <p:custDataLst>
                <p:tags r:id="rId9"/>
              </p:custDataLst>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PA-圆角矩形 18"/>
            <p:cNvSpPr/>
            <p:nvPr>
              <p:custDataLst>
                <p:tags r:id="rId10"/>
              </p:custDataLst>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PA-图片 7" descr="无人机"/>
            <p:cNvPicPr>
              <a:picLocks noChangeAspect="1"/>
            </p:cNvPicPr>
            <p:nvPr>
              <p:custDataLst>
                <p:tags r:id="rId11"/>
              </p:custDataLst>
            </p:nvPr>
          </p:nvPicPr>
          <p:blipFill>
            <a:blip r:embed="rId37">
              <a:lum bright="-12000" contrast="-18000"/>
            </a:blip>
            <a:stretch>
              <a:fillRect/>
            </a:stretch>
          </p:blipFill>
          <p:spPr>
            <a:xfrm>
              <a:off x="1781" y="5288"/>
              <a:ext cx="3416" cy="3329"/>
            </a:xfrm>
            <a:prstGeom prst="rect">
              <a:avLst/>
            </a:prstGeom>
          </p:spPr>
        </p:pic>
        <p:sp>
          <p:nvSpPr>
            <p:cNvPr id="14" name="PA-圆角矩形 13"/>
            <p:cNvSpPr/>
            <p:nvPr>
              <p:custDataLst>
                <p:tags r:id="rId12"/>
              </p:custDataLst>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A-圆角矩形 19"/>
            <p:cNvSpPr/>
            <p:nvPr>
              <p:custDataLst>
                <p:tags r:id="rId13"/>
              </p:custDataLst>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PA-圆角矩形 21"/>
            <p:cNvSpPr/>
            <p:nvPr>
              <p:custDataLst>
                <p:tags r:id="rId14"/>
              </p:custDataLst>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PA-圆角矩形 24"/>
            <p:cNvSpPr/>
            <p:nvPr>
              <p:custDataLst>
                <p:tags r:id="rId15"/>
              </p:custDataLst>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文本框 41"/>
            <p:cNvSpPr txBox="1"/>
            <p:nvPr>
              <p:custDataLst>
                <p:tags r:id="rId16"/>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dirty="0" smtClean="0">
                  <a:solidFill>
                    <a:schemeClr val="accent4"/>
                  </a:solidFill>
                  <a:cs typeface="+mn-ea"/>
                  <a:sym typeface="+mn-lt"/>
                </a:rPr>
                <a:t>线路缺陷</a:t>
              </a:r>
              <a:r>
                <a:rPr lang="zh-CN" altLang="en-US" sz="1700" dirty="0">
                  <a:solidFill>
                    <a:schemeClr val="accent4"/>
                  </a:solidFill>
                  <a:cs typeface="+mn-ea"/>
                  <a:sym typeface="+mn-lt"/>
                </a:rPr>
                <a:t>数据管理报表解决方案</a:t>
              </a:r>
            </a:p>
          </p:txBody>
        </p:sp>
        <p:grpSp>
          <p:nvGrpSpPr>
            <p:cNvPr id="62" name="组合 5"/>
            <p:cNvGrpSpPr/>
            <p:nvPr/>
          </p:nvGrpSpPr>
          <p:grpSpPr>
            <a:xfrm>
              <a:off x="7749" y="5289"/>
              <a:ext cx="3639" cy="3328"/>
              <a:chOff x="441797" y="1916833"/>
              <a:chExt cx="10982795" cy="4535894"/>
            </a:xfrm>
          </p:grpSpPr>
          <p:pic>
            <p:nvPicPr>
              <p:cNvPr id="2097164" name="PA-21557018187_.pic_hd.jpg" descr="21557018187_.pic_hd.jpg"/>
              <p:cNvPicPr>
                <a:picLocks noChangeAspect="1"/>
              </p:cNvPicPr>
              <p:nvPr>
                <p:custDataLst>
                  <p:tags r:id="rId20"/>
                </p:custDataLst>
              </p:nvPr>
            </p:nvPicPr>
            <p:blipFill>
              <a:blip r:embed="rId38"/>
              <a:srcRect l="4183"/>
              <a:stretch>
                <a:fillRect/>
              </a:stretch>
            </p:blipFill>
            <p:spPr>
              <a:xfrm>
                <a:off x="447685" y="1916833"/>
                <a:ext cx="1933826" cy="1512168"/>
              </a:xfrm>
              <a:prstGeom prst="rect">
                <a:avLst/>
              </a:prstGeom>
              <a:ln w="12700">
                <a:miter lim="400000"/>
                <a:headEnd/>
                <a:tailEnd/>
              </a:ln>
            </p:spPr>
          </p:pic>
          <p:pic>
            <p:nvPicPr>
              <p:cNvPr id="2097165" name="PA-31557018555_.pic_hd.jpg" descr="31557018555_.pic_hd.jpg"/>
              <p:cNvPicPr>
                <a:picLocks noChangeAspect="1"/>
              </p:cNvPicPr>
              <p:nvPr>
                <p:custDataLst>
                  <p:tags r:id="rId21"/>
                </p:custDataLst>
              </p:nvPr>
            </p:nvPicPr>
            <p:blipFill>
              <a:blip r:embed="rId39"/>
              <a:stretch>
                <a:fillRect/>
              </a:stretch>
            </p:blipFill>
            <p:spPr>
              <a:xfrm>
                <a:off x="2381512" y="1917442"/>
                <a:ext cx="2024627" cy="1511560"/>
              </a:xfrm>
              <a:prstGeom prst="rect">
                <a:avLst/>
              </a:prstGeom>
              <a:ln w="12700">
                <a:miter lim="400000"/>
                <a:headEnd/>
                <a:tailEnd/>
              </a:ln>
            </p:spPr>
          </p:pic>
          <p:pic>
            <p:nvPicPr>
              <p:cNvPr id="2097166" name="PA-图片 2"/>
              <p:cNvPicPr>
                <a:picLocks noChangeAspect="1" noChangeArrowheads="1"/>
              </p:cNvPicPr>
              <p:nvPr>
                <p:custDataLst>
                  <p:tags r:id="rId22"/>
                </p:custDataLst>
              </p:nvPr>
            </p:nvPicPr>
            <p:blipFill>
              <a:blip r:embed="rId40" cstate="print"/>
              <a:srcRect/>
              <a:stretch>
                <a:fillRect/>
              </a:stretch>
            </p:blipFill>
            <p:spPr bwMode="auto">
              <a:xfrm>
                <a:off x="4400252" y="1916833"/>
                <a:ext cx="2262526" cy="1512169"/>
              </a:xfrm>
              <a:prstGeom prst="rect">
                <a:avLst/>
              </a:prstGeom>
              <a:noFill/>
              <a:ln>
                <a:noFill/>
              </a:ln>
            </p:spPr>
          </p:pic>
          <p:pic>
            <p:nvPicPr>
              <p:cNvPr id="2097167" name="PA-图片 3"/>
              <p:cNvPicPr>
                <a:picLocks noChangeAspect="1" noChangeArrowheads="1"/>
              </p:cNvPicPr>
              <p:nvPr>
                <p:custDataLst>
                  <p:tags r:id="rId23"/>
                </p:custDataLst>
              </p:nvPr>
            </p:nvPicPr>
            <p:blipFill>
              <a:blip r:embed="rId41" cstate="print"/>
              <a:srcRect/>
              <a:stretch>
                <a:fillRect/>
              </a:stretch>
            </p:blipFill>
            <p:spPr bwMode="auto">
              <a:xfrm>
                <a:off x="6662778" y="1917442"/>
                <a:ext cx="2385550" cy="1511559"/>
              </a:xfrm>
              <a:prstGeom prst="rect">
                <a:avLst/>
              </a:prstGeom>
              <a:noFill/>
              <a:ln>
                <a:noFill/>
              </a:ln>
            </p:spPr>
          </p:pic>
          <p:pic>
            <p:nvPicPr>
              <p:cNvPr id="2097168" name="PA-图片 4"/>
              <p:cNvPicPr>
                <a:picLocks noChangeAspect="1" noChangeArrowheads="1"/>
              </p:cNvPicPr>
              <p:nvPr>
                <p:custDataLst>
                  <p:tags r:id="rId24"/>
                </p:custDataLst>
              </p:nvPr>
            </p:nvPicPr>
            <p:blipFill>
              <a:blip r:embed="rId42" cstate="print"/>
              <a:srcRect/>
              <a:stretch>
                <a:fillRect/>
              </a:stretch>
            </p:blipFill>
            <p:spPr bwMode="auto">
              <a:xfrm>
                <a:off x="9048328" y="1916833"/>
                <a:ext cx="2376264" cy="1511560"/>
              </a:xfrm>
              <a:prstGeom prst="rect">
                <a:avLst/>
              </a:prstGeom>
              <a:noFill/>
              <a:ln>
                <a:noFill/>
              </a:ln>
            </p:spPr>
          </p:pic>
          <p:pic>
            <p:nvPicPr>
              <p:cNvPr id="2097169" name="PA-图片 5"/>
              <p:cNvPicPr>
                <a:picLocks noChangeAspect="1" noChangeArrowheads="1"/>
              </p:cNvPicPr>
              <p:nvPr>
                <p:custDataLst>
                  <p:tags r:id="rId25"/>
                </p:custDataLst>
              </p:nvPr>
            </p:nvPicPr>
            <p:blipFill>
              <a:blip r:embed="rId43" cstate="print"/>
              <a:srcRect/>
              <a:stretch>
                <a:fillRect/>
              </a:stretch>
            </p:blipFill>
            <p:spPr bwMode="auto">
              <a:xfrm>
                <a:off x="2741142" y="3429003"/>
                <a:ext cx="2300830" cy="1511558"/>
              </a:xfrm>
              <a:prstGeom prst="rect">
                <a:avLst/>
              </a:prstGeom>
              <a:noFill/>
              <a:ln>
                <a:noFill/>
              </a:ln>
            </p:spPr>
          </p:pic>
          <p:pic>
            <p:nvPicPr>
              <p:cNvPr id="2097170" name="PA-图片 6"/>
              <p:cNvPicPr>
                <a:picLocks noChangeAspect="1" noChangeArrowheads="1"/>
              </p:cNvPicPr>
              <p:nvPr>
                <p:custDataLst>
                  <p:tags r:id="rId26"/>
                </p:custDataLst>
              </p:nvPr>
            </p:nvPicPr>
            <p:blipFill>
              <a:blip r:embed="rId44" cstate="print"/>
              <a:srcRect/>
              <a:stretch>
                <a:fillRect/>
              </a:stretch>
            </p:blipFill>
            <p:spPr bwMode="auto">
              <a:xfrm>
                <a:off x="441797" y="3429003"/>
                <a:ext cx="2299345" cy="1511558"/>
              </a:xfrm>
              <a:prstGeom prst="rect">
                <a:avLst/>
              </a:prstGeom>
              <a:noFill/>
              <a:ln>
                <a:noFill/>
              </a:ln>
            </p:spPr>
          </p:pic>
          <p:pic>
            <p:nvPicPr>
              <p:cNvPr id="2097171" name="PA-图片 7"/>
              <p:cNvPicPr>
                <a:picLocks noChangeAspect="1" noChangeArrowheads="1"/>
              </p:cNvPicPr>
              <p:nvPr>
                <p:custDataLst>
                  <p:tags r:id="rId27"/>
                </p:custDataLst>
              </p:nvPr>
            </p:nvPicPr>
            <p:blipFill>
              <a:blip r:embed="rId45" cstate="print"/>
              <a:srcRect/>
              <a:stretch>
                <a:fillRect/>
              </a:stretch>
            </p:blipFill>
            <p:spPr bwMode="auto">
              <a:xfrm>
                <a:off x="5025685" y="3429001"/>
                <a:ext cx="2284645" cy="1511558"/>
              </a:xfrm>
              <a:prstGeom prst="rect">
                <a:avLst/>
              </a:prstGeom>
              <a:noFill/>
              <a:ln>
                <a:noFill/>
              </a:ln>
            </p:spPr>
          </p:pic>
          <p:pic>
            <p:nvPicPr>
              <p:cNvPr id="2097172" name="PA-图片 8"/>
              <p:cNvPicPr>
                <a:picLocks noChangeAspect="1" noChangeArrowheads="1"/>
              </p:cNvPicPr>
              <p:nvPr>
                <p:custDataLst>
                  <p:tags r:id="rId28"/>
                </p:custDataLst>
              </p:nvPr>
            </p:nvPicPr>
            <p:blipFill>
              <a:blip r:embed="rId46" cstate="print"/>
              <a:srcRect/>
              <a:stretch>
                <a:fillRect/>
              </a:stretch>
            </p:blipFill>
            <p:spPr bwMode="auto">
              <a:xfrm>
                <a:off x="7310330" y="3429004"/>
                <a:ext cx="2268769" cy="1511556"/>
              </a:xfrm>
              <a:prstGeom prst="rect">
                <a:avLst/>
              </a:prstGeom>
              <a:noFill/>
              <a:ln>
                <a:noFill/>
              </a:ln>
            </p:spPr>
          </p:pic>
          <p:pic>
            <p:nvPicPr>
              <p:cNvPr id="2097173" name="PA-图片 9"/>
              <p:cNvPicPr>
                <a:picLocks noChangeAspect="1" noChangeArrowheads="1"/>
              </p:cNvPicPr>
              <p:nvPr>
                <p:custDataLst>
                  <p:tags r:id="rId29"/>
                </p:custDataLst>
              </p:nvPr>
            </p:nvPicPr>
            <p:blipFill>
              <a:blip r:embed="rId47" cstate="print"/>
              <a:srcRect/>
              <a:stretch>
                <a:fillRect/>
              </a:stretch>
            </p:blipFill>
            <p:spPr bwMode="auto">
              <a:xfrm>
                <a:off x="441797" y="4940559"/>
                <a:ext cx="2261106" cy="1512168"/>
              </a:xfrm>
              <a:prstGeom prst="rect">
                <a:avLst/>
              </a:prstGeom>
              <a:noFill/>
              <a:ln>
                <a:noFill/>
              </a:ln>
            </p:spPr>
          </p:pic>
          <p:pic>
            <p:nvPicPr>
              <p:cNvPr id="2097174" name="PA-图片 10"/>
              <p:cNvPicPr>
                <a:picLocks noChangeAspect="1" noChangeArrowheads="1"/>
              </p:cNvPicPr>
              <p:nvPr>
                <p:custDataLst>
                  <p:tags r:id="rId30"/>
                </p:custDataLst>
              </p:nvPr>
            </p:nvPicPr>
            <p:blipFill>
              <a:blip r:embed="rId48" cstate="print"/>
              <a:srcRect/>
              <a:stretch>
                <a:fillRect/>
              </a:stretch>
            </p:blipFill>
            <p:spPr bwMode="auto">
              <a:xfrm>
                <a:off x="2676864" y="4940559"/>
                <a:ext cx="2267007" cy="1507532"/>
              </a:xfrm>
              <a:prstGeom prst="rect">
                <a:avLst/>
              </a:prstGeom>
              <a:noFill/>
              <a:ln>
                <a:noFill/>
              </a:ln>
            </p:spPr>
          </p:pic>
          <p:pic>
            <p:nvPicPr>
              <p:cNvPr id="2097175" name="PA-图片 11"/>
              <p:cNvPicPr>
                <a:picLocks noChangeAspect="1" noChangeArrowheads="1"/>
              </p:cNvPicPr>
              <p:nvPr>
                <p:custDataLst>
                  <p:tags r:id="rId31"/>
                </p:custDataLst>
              </p:nvPr>
            </p:nvPicPr>
            <p:blipFill>
              <a:blip r:embed="rId49" cstate="print"/>
              <a:srcRect/>
              <a:stretch>
                <a:fillRect/>
              </a:stretch>
            </p:blipFill>
            <p:spPr bwMode="auto">
              <a:xfrm>
                <a:off x="4943870" y="4945195"/>
                <a:ext cx="2366459" cy="1507532"/>
              </a:xfrm>
              <a:prstGeom prst="rect">
                <a:avLst/>
              </a:prstGeom>
              <a:noFill/>
              <a:ln>
                <a:noFill/>
              </a:ln>
            </p:spPr>
          </p:pic>
          <p:pic>
            <p:nvPicPr>
              <p:cNvPr id="2097176" name="PA-图片 12"/>
              <p:cNvPicPr>
                <a:picLocks noChangeAspect="1" noChangeArrowheads="1"/>
              </p:cNvPicPr>
              <p:nvPr>
                <p:custDataLst>
                  <p:tags r:id="rId32"/>
                </p:custDataLst>
              </p:nvPr>
            </p:nvPicPr>
            <p:blipFill>
              <a:blip r:embed="rId50" cstate="print"/>
              <a:srcRect/>
              <a:stretch>
                <a:fillRect/>
              </a:stretch>
            </p:blipFill>
            <p:spPr bwMode="auto">
              <a:xfrm>
                <a:off x="7309789" y="4940559"/>
                <a:ext cx="2249921" cy="1507532"/>
              </a:xfrm>
              <a:prstGeom prst="rect">
                <a:avLst/>
              </a:prstGeom>
              <a:noFill/>
              <a:ln>
                <a:noFill/>
              </a:ln>
            </p:spPr>
          </p:pic>
          <p:pic>
            <p:nvPicPr>
              <p:cNvPr id="2097177" name="PA-图片 14"/>
              <p:cNvPicPr>
                <a:picLocks noChangeAspect="1" noChangeArrowheads="1"/>
              </p:cNvPicPr>
              <p:nvPr>
                <p:custDataLst>
                  <p:tags r:id="rId33"/>
                </p:custDataLst>
              </p:nvPr>
            </p:nvPicPr>
            <p:blipFill>
              <a:blip r:embed="rId51" cstate="print"/>
              <a:srcRect/>
              <a:stretch>
                <a:fillRect/>
              </a:stretch>
            </p:blipFill>
            <p:spPr bwMode="auto">
              <a:xfrm>
                <a:off x="9559710" y="3429001"/>
                <a:ext cx="1864882" cy="3019090"/>
              </a:xfrm>
              <a:prstGeom prst="rect">
                <a:avLst/>
              </a:prstGeom>
              <a:noFill/>
              <a:ln>
                <a:noFill/>
              </a:ln>
              <a:effectLst/>
            </p:spPr>
          </p:pic>
        </p:grpSp>
        <p:pic>
          <p:nvPicPr>
            <p:cNvPr id="61" name="PA-image51.jpeg"/>
            <p:cNvPicPr>
              <a:picLocks noChangeAspect="1"/>
            </p:cNvPicPr>
            <p:nvPr>
              <p:custDataLst>
                <p:tags r:id="rId17"/>
              </p:custDataLst>
            </p:nvPr>
          </p:nvPicPr>
          <p:blipFill>
            <a:blip r:embed="rId52" cstate="print"/>
            <a:srcRect t="5993"/>
            <a:stretch>
              <a:fillRect/>
            </a:stretch>
          </p:blipFill>
          <p:spPr>
            <a:xfrm>
              <a:off x="13716" y="5406"/>
              <a:ext cx="3670" cy="3323"/>
            </a:xfrm>
            <a:prstGeom prst="rect">
              <a:avLst/>
            </a:prstGeom>
          </p:spPr>
        </p:pic>
        <p:sp>
          <p:nvSpPr>
            <p:cNvPr id="9" name="PA-文本框 8"/>
            <p:cNvSpPr txBox="1"/>
            <p:nvPr>
              <p:custDataLst>
                <p:tags r:id="rId18"/>
              </p:custDataLst>
            </p:nvPr>
          </p:nvSpPr>
          <p:spPr>
            <a:xfrm>
              <a:off x="6027"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sp>
          <p:nvSpPr>
            <p:cNvPr id="10" name="PA-文本框 9"/>
            <p:cNvSpPr txBox="1"/>
            <p:nvPr>
              <p:custDataLst>
                <p:tags r:id="rId19"/>
              </p:custDataLst>
            </p:nvPr>
          </p:nvSpPr>
          <p:spPr>
            <a:xfrm>
              <a:off x="11979" y="5095"/>
              <a:ext cx="893" cy="2632"/>
            </a:xfrm>
            <a:prstGeom prst="rect">
              <a:avLst/>
            </a:prstGeom>
            <a:noFill/>
          </p:spPr>
          <p:txBody>
            <a:bodyPr wrap="square" rtlCol="0">
              <a:spAutoFit/>
            </a:bodyPr>
            <a:lstStyle/>
            <a:p>
              <a:r>
                <a:rPr lang="en-US" altLang="zh-CN" sz="8000">
                  <a:solidFill>
                    <a:srgbClr val="FFFF00"/>
                  </a:solidFill>
                  <a:cs typeface="+mn-ea"/>
                  <a:sym typeface="+mn-lt"/>
                </a:rPr>
                <a:t>+</a:t>
              </a:r>
            </a:p>
          </p:txBody>
        </p:sp>
      </p:grpSp>
      <p:sp>
        <p:nvSpPr>
          <p:cNvPr id="13" name="PA-文本框 12"/>
          <p:cNvSpPr txBox="1"/>
          <p:nvPr>
            <p:custDataLst>
              <p:tags r:id="rId5"/>
            </p:custDataLst>
          </p:nvPr>
        </p:nvSpPr>
        <p:spPr>
          <a:xfrm>
            <a:off x="2522309" y="1216465"/>
            <a:ext cx="6913703" cy="538609"/>
          </a:xfrm>
          <a:prstGeom prst="rect">
            <a:avLst/>
          </a:prstGeom>
          <a:noFill/>
        </p:spPr>
        <p:txBody>
          <a:bodyPr wrap="square" rtlCol="0">
            <a:spAutoFit/>
          </a:bodyPr>
          <a:lstStyle/>
          <a:p>
            <a:pPr algn="ctr"/>
            <a:r>
              <a:rPr lang="zh-CN" altLang="en-US" sz="2900" dirty="0" smtClean="0">
                <a:solidFill>
                  <a:schemeClr val="bg2"/>
                </a:solidFill>
                <a:cs typeface="+mn-ea"/>
                <a:sym typeface="+mn-lt"/>
              </a:rPr>
              <a:t>特高压输电线路</a:t>
            </a:r>
            <a:r>
              <a:rPr lang="zh-CN" altLang="en-US" sz="2900" dirty="0" smtClean="0">
                <a:solidFill>
                  <a:schemeClr val="bg2"/>
                </a:solidFill>
                <a:effectLst/>
                <a:cs typeface="+mn-ea"/>
                <a:sym typeface="+mn-lt"/>
              </a:rPr>
              <a:t>人工智能</a:t>
            </a:r>
            <a:r>
              <a:rPr lang="zh-CN" altLang="en-US" sz="2900" dirty="0">
                <a:solidFill>
                  <a:schemeClr val="bg2"/>
                </a:solidFill>
                <a:effectLst/>
                <a:cs typeface="+mn-ea"/>
                <a:sym typeface="+mn-lt"/>
              </a:rPr>
              <a:t>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方案介绍</a:t>
            </a:r>
            <a:endParaRPr lang="zh-CN" altLang="en-US" sz="1500" dirty="0">
              <a:latin typeface="+mn-lt"/>
              <a:ea typeface="+mn-ea"/>
              <a:cs typeface="+mn-ea"/>
              <a:sym typeface="+mn-lt"/>
            </a:endParaRPr>
          </a:p>
        </p:txBody>
      </p:sp>
      <p:cxnSp>
        <p:nvCxnSpPr>
          <p:cNvPr id="21" name="直接连接符 20"/>
          <p:cNvCxnSpPr/>
          <p:nvPr/>
        </p:nvCxnSpPr>
        <p:spPr>
          <a:xfrm>
            <a:off x="167957" y="144145"/>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smtClean="0">
                <a:solidFill>
                  <a:schemeClr val="bg1"/>
                </a:solidFill>
                <a:latin typeface="+mj-ea"/>
                <a:ea typeface="+mj-ea"/>
              </a:rPr>
              <a:t>先进技术</a:t>
            </a:r>
            <a:endParaRPr lang="zh-CN" altLang="en-US" dirty="0">
              <a:solidFill>
                <a:schemeClr val="bg1"/>
              </a:solidFill>
              <a:latin typeface="+mj-ea"/>
              <a:ea typeface="+mj-ea"/>
            </a:endParaRPr>
          </a:p>
        </p:txBody>
      </p:sp>
      <p:grpSp>
        <p:nvGrpSpPr>
          <p:cNvPr id="4" name="组合 3"/>
          <p:cNvGrpSpPr/>
          <p:nvPr/>
        </p:nvGrpSpPr>
        <p:grpSpPr>
          <a:xfrm>
            <a:off x="6352645" y="772160"/>
            <a:ext cx="5342826" cy="2711887"/>
            <a:chOff x="2426" y="5952"/>
            <a:chExt cx="7272" cy="4114"/>
          </a:xfrm>
        </p:grpSpPr>
        <p:grpSp>
          <p:nvGrpSpPr>
            <p:cNvPr id="5" name="组合 5"/>
            <p:cNvGrpSpPr/>
            <p:nvPr/>
          </p:nvGrpSpPr>
          <p:grpSpPr>
            <a:xfrm>
              <a:off x="2426" y="5952"/>
              <a:ext cx="3543" cy="4115"/>
              <a:chOff x="441797" y="1916833"/>
              <a:chExt cx="10982795" cy="4535894"/>
            </a:xfrm>
          </p:grpSpPr>
          <p:pic>
            <p:nvPicPr>
              <p:cNvPr id="7" name="21557018187_.pic_hd.jpg" descr="21557018187_.pic_hd.jpg"/>
              <p:cNvPicPr>
                <a:picLocks noChangeAspect="1"/>
              </p:cNvPicPr>
              <p:nvPr/>
            </p:nvPicPr>
            <p:blipFill>
              <a:blip r:embed="rId6"/>
              <a:srcRect l="4183"/>
              <a:stretch>
                <a:fillRect/>
              </a:stretch>
            </p:blipFill>
            <p:spPr>
              <a:xfrm>
                <a:off x="447685" y="1916833"/>
                <a:ext cx="1933826" cy="1512168"/>
              </a:xfrm>
              <a:prstGeom prst="rect">
                <a:avLst/>
              </a:prstGeom>
              <a:ln w="19050">
                <a:solidFill>
                  <a:srgbClr val="1DA6B9"/>
                </a:solidFill>
                <a:miter lim="400000"/>
                <a:headEnd/>
                <a:tailEnd/>
              </a:ln>
            </p:spPr>
          </p:pic>
          <p:pic>
            <p:nvPicPr>
              <p:cNvPr id="8" name="31557018555_.pic_hd.jpg" descr="31557018555_.pic_hd.jpg"/>
              <p:cNvPicPr>
                <a:picLocks noChangeAspect="1"/>
              </p:cNvPicPr>
              <p:nvPr/>
            </p:nvPicPr>
            <p:blipFill>
              <a:blip r:embed="rId7"/>
              <a:stretch>
                <a:fillRect/>
              </a:stretch>
            </p:blipFill>
            <p:spPr>
              <a:xfrm>
                <a:off x="2381512" y="1917442"/>
                <a:ext cx="2024627" cy="1511560"/>
              </a:xfrm>
              <a:prstGeom prst="rect">
                <a:avLst/>
              </a:prstGeom>
              <a:ln w="19050">
                <a:solidFill>
                  <a:srgbClr val="1DA6B9"/>
                </a:solidFill>
                <a:miter lim="400000"/>
                <a:headEnd/>
                <a:tailEnd/>
              </a:ln>
            </p:spPr>
          </p:pic>
          <p:pic>
            <p:nvPicPr>
              <p:cNvPr id="9" name="Picture 2"/>
              <p:cNvPicPr>
                <a:picLocks noChangeAspect="1" noChangeArrowheads="1"/>
              </p:cNvPicPr>
              <p:nvPr/>
            </p:nvPicPr>
            <p:blipFill>
              <a:blip r:embed="rId8" cstate="print"/>
              <a:srcRect/>
              <a:stretch>
                <a:fillRect/>
              </a:stretch>
            </p:blipFill>
            <p:spPr bwMode="auto">
              <a:xfrm>
                <a:off x="4400252" y="1916833"/>
                <a:ext cx="2262526" cy="1512169"/>
              </a:xfrm>
              <a:prstGeom prst="rect">
                <a:avLst/>
              </a:prstGeom>
              <a:noFill/>
              <a:ln w="19050">
                <a:solidFill>
                  <a:srgbClr val="1DA6B9"/>
                </a:solidFill>
              </a:ln>
            </p:spPr>
          </p:pic>
          <p:pic>
            <p:nvPicPr>
              <p:cNvPr id="10" name="Picture 3"/>
              <p:cNvPicPr>
                <a:picLocks noChangeAspect="1" noChangeArrowheads="1"/>
              </p:cNvPicPr>
              <p:nvPr/>
            </p:nvPicPr>
            <p:blipFill>
              <a:blip r:embed="rId9" cstate="print"/>
              <a:srcRect/>
              <a:stretch>
                <a:fillRect/>
              </a:stretch>
            </p:blipFill>
            <p:spPr bwMode="auto">
              <a:xfrm>
                <a:off x="6662778" y="1917442"/>
                <a:ext cx="2385550" cy="1511559"/>
              </a:xfrm>
              <a:prstGeom prst="rect">
                <a:avLst/>
              </a:prstGeom>
              <a:noFill/>
              <a:ln w="19050">
                <a:solidFill>
                  <a:srgbClr val="1DA6B9"/>
                </a:solidFill>
              </a:ln>
            </p:spPr>
          </p:pic>
          <p:pic>
            <p:nvPicPr>
              <p:cNvPr id="11" name="Picture 4"/>
              <p:cNvPicPr>
                <a:picLocks noChangeAspect="1" noChangeArrowheads="1"/>
              </p:cNvPicPr>
              <p:nvPr>
                <p:custDataLst>
                  <p:tags r:id="rId2"/>
                </p:custDataLst>
              </p:nvPr>
            </p:nvPicPr>
            <p:blipFill>
              <a:blip r:embed="rId10" cstate="print"/>
              <a:srcRect/>
              <a:stretch>
                <a:fillRect/>
              </a:stretch>
            </p:blipFill>
            <p:spPr bwMode="auto">
              <a:xfrm>
                <a:off x="9048328" y="1916833"/>
                <a:ext cx="2376264" cy="1511560"/>
              </a:xfrm>
              <a:prstGeom prst="rect">
                <a:avLst/>
              </a:prstGeom>
              <a:noFill/>
              <a:ln w="19050">
                <a:solidFill>
                  <a:srgbClr val="1DA6B9"/>
                </a:solidFill>
              </a:ln>
            </p:spPr>
          </p:pic>
          <p:pic>
            <p:nvPicPr>
              <p:cNvPr id="12" name="Picture 5"/>
              <p:cNvPicPr>
                <a:picLocks noChangeAspect="1" noChangeArrowheads="1"/>
              </p:cNvPicPr>
              <p:nvPr/>
            </p:nvPicPr>
            <p:blipFill>
              <a:blip r:embed="rId11" cstate="print"/>
              <a:srcRect/>
              <a:stretch>
                <a:fillRect/>
              </a:stretch>
            </p:blipFill>
            <p:spPr bwMode="auto">
              <a:xfrm>
                <a:off x="2741142" y="3429003"/>
                <a:ext cx="2300830" cy="1511558"/>
              </a:xfrm>
              <a:prstGeom prst="rect">
                <a:avLst/>
              </a:prstGeom>
              <a:noFill/>
              <a:ln w="19050">
                <a:solidFill>
                  <a:srgbClr val="1DA6B9"/>
                </a:solidFill>
              </a:ln>
            </p:spPr>
          </p:pic>
          <p:pic>
            <p:nvPicPr>
              <p:cNvPr id="13" name="Picture 6"/>
              <p:cNvPicPr>
                <a:picLocks noChangeAspect="1" noChangeArrowheads="1"/>
              </p:cNvPicPr>
              <p:nvPr/>
            </p:nvPicPr>
            <p:blipFill>
              <a:blip r:embed="rId12" cstate="print"/>
              <a:srcRect/>
              <a:stretch>
                <a:fillRect/>
              </a:stretch>
            </p:blipFill>
            <p:spPr bwMode="auto">
              <a:xfrm>
                <a:off x="441797" y="3429003"/>
                <a:ext cx="2299345" cy="1511558"/>
              </a:xfrm>
              <a:prstGeom prst="rect">
                <a:avLst/>
              </a:prstGeom>
              <a:noFill/>
              <a:ln w="19050">
                <a:solidFill>
                  <a:srgbClr val="1DA6B9"/>
                </a:solidFill>
              </a:ln>
            </p:spPr>
          </p:pic>
          <p:pic>
            <p:nvPicPr>
              <p:cNvPr id="14" name="Picture 7"/>
              <p:cNvPicPr>
                <a:picLocks noChangeAspect="1" noChangeArrowheads="1"/>
              </p:cNvPicPr>
              <p:nvPr/>
            </p:nvPicPr>
            <p:blipFill>
              <a:blip r:embed="rId13" cstate="print"/>
              <a:srcRect/>
              <a:stretch>
                <a:fillRect/>
              </a:stretch>
            </p:blipFill>
            <p:spPr bwMode="auto">
              <a:xfrm>
                <a:off x="5025685" y="3429001"/>
                <a:ext cx="2284645" cy="1511558"/>
              </a:xfrm>
              <a:prstGeom prst="rect">
                <a:avLst/>
              </a:prstGeom>
              <a:noFill/>
              <a:ln w="19050">
                <a:solidFill>
                  <a:srgbClr val="1DA6B9"/>
                </a:solidFill>
              </a:ln>
            </p:spPr>
          </p:pic>
          <p:pic>
            <p:nvPicPr>
              <p:cNvPr id="15" name="Picture 8"/>
              <p:cNvPicPr>
                <a:picLocks noChangeAspect="1" noChangeArrowheads="1"/>
              </p:cNvPicPr>
              <p:nvPr/>
            </p:nvPicPr>
            <p:blipFill>
              <a:blip r:embed="rId14" cstate="print"/>
              <a:srcRect/>
              <a:stretch>
                <a:fillRect/>
              </a:stretch>
            </p:blipFill>
            <p:spPr bwMode="auto">
              <a:xfrm>
                <a:off x="7310330" y="3429004"/>
                <a:ext cx="2268769" cy="1511556"/>
              </a:xfrm>
              <a:prstGeom prst="rect">
                <a:avLst/>
              </a:prstGeom>
              <a:noFill/>
              <a:ln w="19050">
                <a:solidFill>
                  <a:srgbClr val="1DA6B9"/>
                </a:solidFill>
              </a:ln>
            </p:spPr>
          </p:pic>
          <p:pic>
            <p:nvPicPr>
              <p:cNvPr id="16" name="Picture 9"/>
              <p:cNvPicPr>
                <a:picLocks noChangeAspect="1" noChangeArrowheads="1"/>
              </p:cNvPicPr>
              <p:nvPr>
                <p:custDataLst>
                  <p:tags r:id="rId3"/>
                </p:custDataLst>
              </p:nvPr>
            </p:nvPicPr>
            <p:blipFill>
              <a:blip r:embed="rId15" cstate="print"/>
              <a:srcRect/>
              <a:stretch>
                <a:fillRect/>
              </a:stretch>
            </p:blipFill>
            <p:spPr bwMode="auto">
              <a:xfrm>
                <a:off x="441797" y="4940559"/>
                <a:ext cx="2261106" cy="1512168"/>
              </a:xfrm>
              <a:prstGeom prst="rect">
                <a:avLst/>
              </a:prstGeom>
              <a:noFill/>
              <a:ln w="19050">
                <a:solidFill>
                  <a:srgbClr val="1DA6B9"/>
                </a:solidFill>
              </a:ln>
            </p:spPr>
          </p:pic>
          <p:pic>
            <p:nvPicPr>
              <p:cNvPr id="17" name="Picture 10"/>
              <p:cNvPicPr>
                <a:picLocks noChangeAspect="1" noChangeArrowheads="1"/>
              </p:cNvPicPr>
              <p:nvPr/>
            </p:nvPicPr>
            <p:blipFill>
              <a:blip r:embed="rId16" cstate="print"/>
              <a:srcRect/>
              <a:stretch>
                <a:fillRect/>
              </a:stretch>
            </p:blipFill>
            <p:spPr bwMode="auto">
              <a:xfrm>
                <a:off x="2676864" y="4940559"/>
                <a:ext cx="2267007" cy="1507532"/>
              </a:xfrm>
              <a:prstGeom prst="rect">
                <a:avLst/>
              </a:prstGeom>
              <a:noFill/>
              <a:ln w="19050">
                <a:solidFill>
                  <a:srgbClr val="1DA6B9"/>
                </a:solidFill>
              </a:ln>
            </p:spPr>
          </p:pic>
          <p:pic>
            <p:nvPicPr>
              <p:cNvPr id="18" name="Picture 11"/>
              <p:cNvPicPr>
                <a:picLocks noChangeAspect="1" noChangeArrowheads="1"/>
              </p:cNvPicPr>
              <p:nvPr/>
            </p:nvPicPr>
            <p:blipFill>
              <a:blip r:embed="rId17" cstate="print"/>
              <a:srcRect/>
              <a:stretch>
                <a:fillRect/>
              </a:stretch>
            </p:blipFill>
            <p:spPr bwMode="auto">
              <a:xfrm>
                <a:off x="4943870" y="4945195"/>
                <a:ext cx="2366459" cy="1507532"/>
              </a:xfrm>
              <a:prstGeom prst="rect">
                <a:avLst/>
              </a:prstGeom>
              <a:noFill/>
              <a:ln w="19050">
                <a:solidFill>
                  <a:srgbClr val="1DA6B9"/>
                </a:solidFill>
              </a:ln>
            </p:spPr>
          </p:pic>
          <p:pic>
            <p:nvPicPr>
              <p:cNvPr id="19" name="Picture 12"/>
              <p:cNvPicPr>
                <a:picLocks noChangeAspect="1" noChangeArrowheads="1"/>
              </p:cNvPicPr>
              <p:nvPr/>
            </p:nvPicPr>
            <p:blipFill>
              <a:blip r:embed="rId18" cstate="print"/>
              <a:srcRect/>
              <a:stretch>
                <a:fillRect/>
              </a:stretch>
            </p:blipFill>
            <p:spPr bwMode="auto">
              <a:xfrm>
                <a:off x="7309789" y="4940559"/>
                <a:ext cx="2249921" cy="1507532"/>
              </a:xfrm>
              <a:prstGeom prst="rect">
                <a:avLst/>
              </a:prstGeom>
              <a:noFill/>
              <a:ln w="19050">
                <a:solidFill>
                  <a:srgbClr val="1DA6B9"/>
                </a:solidFill>
              </a:ln>
            </p:spPr>
          </p:pic>
          <p:pic>
            <p:nvPicPr>
              <p:cNvPr id="20" name="Picture 14"/>
              <p:cNvPicPr>
                <a:picLocks noChangeAspect="1" noChangeArrowheads="1"/>
              </p:cNvPicPr>
              <p:nvPr/>
            </p:nvPicPr>
            <p:blipFill>
              <a:blip r:embed="rId19" cstate="print"/>
              <a:srcRect/>
              <a:stretch>
                <a:fillRect/>
              </a:stretch>
            </p:blipFill>
            <p:spPr bwMode="auto">
              <a:xfrm>
                <a:off x="9559710" y="3429001"/>
                <a:ext cx="1864882" cy="3019090"/>
              </a:xfrm>
              <a:prstGeom prst="rect">
                <a:avLst/>
              </a:prstGeom>
              <a:noFill/>
              <a:ln w="19050">
                <a:solidFill>
                  <a:srgbClr val="1DA6B9"/>
                </a:solidFill>
              </a:ln>
              <a:effectLst/>
            </p:spPr>
          </p:pic>
        </p:grpSp>
        <p:pic>
          <p:nvPicPr>
            <p:cNvPr id="6" name="图片 12" descr="../../../com.tencent.qq/Data/Library/Caches/Images/5BC68A8EA018CD940A2BFA498F3B689C.jpg"/>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a:xfrm>
              <a:off x="5970" y="5954"/>
              <a:ext cx="3729" cy="4113"/>
            </a:xfrm>
            <a:prstGeom prst="rect">
              <a:avLst/>
            </a:prstGeom>
            <a:noFill/>
            <a:ln w="19050">
              <a:solidFill>
                <a:srgbClr val="1DA6B9"/>
              </a:solidFill>
            </a:ln>
          </p:spPr>
        </p:pic>
      </p:grpSp>
      <p:pic>
        <p:nvPicPr>
          <p:cNvPr id="21" name="图片 20" descr="medium_1f81e8a0-2e74-4a95-8bb1-4b6642d547f0"/>
          <p:cNvPicPr>
            <a:picLocks noChangeAspect="1"/>
          </p:cNvPicPr>
          <p:nvPr/>
        </p:nvPicPr>
        <p:blipFill rotWithShape="1">
          <a:blip r:embed="rId21">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188944" y="3768769"/>
            <a:ext cx="6096000" cy="2185214"/>
          </a:xfrm>
          <a:prstGeom prst="rect">
            <a:avLst/>
          </a:prstGeom>
        </p:spPr>
        <p:txBody>
          <a:bodyPr>
            <a:spAutoFit/>
          </a:bodyPr>
          <a:lstStyle/>
          <a:p>
            <a:pPr>
              <a:lnSpc>
                <a:spcPct val="200000"/>
              </a:lnSpc>
            </a:pPr>
            <a:r>
              <a:rPr lang="zh-CN" altLang="en-US" sz="2400" b="1" spc="300" dirty="0" smtClean="0">
                <a:solidFill>
                  <a:schemeClr val="bg2"/>
                </a:solidFill>
                <a:ea typeface="方正兰亭纤黑_GBK" panose="02000000000000000000" pitchFamily="2" charset="-122"/>
                <a:cs typeface="+mn-ea"/>
                <a:sym typeface="+mn-lt"/>
              </a:rPr>
              <a:t>边缘计算设备嵌入式开发</a:t>
            </a:r>
            <a:endParaRPr lang="en-US" altLang="zh-CN" sz="2400" b="1" spc="300" dirty="0" smtClean="0">
              <a:solidFill>
                <a:schemeClr val="bg2"/>
              </a:solidFill>
              <a:ea typeface="方正兰亭纤黑_GBK" panose="02000000000000000000" pitchFamily="2" charset="-122"/>
              <a:cs typeface="+mn-ea"/>
              <a:sym typeface="+mn-lt"/>
            </a:endParaRPr>
          </a:p>
          <a:p>
            <a:pPr>
              <a:lnSpc>
                <a:spcPct val="110000"/>
              </a:lnSpc>
            </a:pPr>
            <a:r>
              <a:rPr lang="zh-CN" altLang="en-US" sz="2000"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妙算</a:t>
            </a:r>
            <a:r>
              <a:rPr lang="en-US" altLang="zh-CN" sz="2000" spc="300" dirty="0">
                <a:solidFill>
                  <a:schemeClr val="bg2"/>
                </a:solidFill>
                <a:latin typeface="方正兰亭纤黑_GBK" panose="02000000000000000000" pitchFamily="2" charset="-122"/>
                <a:ea typeface="方正兰亭纤黑_GBK" panose="02000000000000000000" pitchFamily="2" charset="-122"/>
                <a:cs typeface="+mn-ea"/>
                <a:sym typeface="+mn-lt"/>
              </a:rPr>
              <a:t>2--</a:t>
            </a:r>
            <a:r>
              <a:rPr lang="zh-CN" altLang="en-US" sz="2000" spc="300" dirty="0">
                <a:solidFill>
                  <a:schemeClr val="bg2"/>
                </a:solidFill>
                <a:latin typeface="方正兰亭纤黑_GBK" panose="02000000000000000000" pitchFamily="2" charset="-122"/>
                <a:ea typeface="方正兰亭纤黑_GBK" panose="02000000000000000000" pitchFamily="2" charset="-122"/>
                <a:cs typeface="+mn-ea"/>
                <a:sym typeface="+mn-lt"/>
              </a:rPr>
              <a:t>无人机的智能大脑</a:t>
            </a: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进行</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嵌入式开发，实现</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视频流</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缺陷识别</a:t>
            </a:r>
            <a:endParaRPr lang="en-US" altLang="zh-CN"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根据相机传入视频识别出缺陷种类</a:t>
            </a:r>
            <a:r>
              <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rPr>
              <a:t>自动寻找</a:t>
            </a: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缺陷</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位置</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无需传输用时，避免信号质量得影响</a:t>
            </a:r>
            <a:endParaRPr lang="zh-CN" altLang="en-US" sz="2000" dirty="0">
              <a:solidFill>
                <a:schemeClr val="accent4"/>
              </a:solidFill>
              <a:latin typeface="方正兰亭纤黑_GBK" panose="02000000000000000000" pitchFamily="2" charset="-122"/>
              <a:ea typeface="方正兰亭纤黑_GBK"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091690"/>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认定为先进水平</a:t>
            </a:r>
            <a:endParaRPr lang="zh-CN" altLang="en-US" sz="2000" dirty="0">
              <a:solidFill>
                <a:schemeClr val="bg2"/>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46898" y="233929"/>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9" name="图片 28" descr="qxlarge-dsc-831D5B1451D3C5C93C0D8ABDA0699DCA"/>
          <p:cNvPicPr>
            <a:picLocks noChangeAspect="1"/>
          </p:cNvPicPr>
          <p:nvPr/>
        </p:nvPicPr>
        <p:blipFill>
          <a:blip r:embed="rId8"/>
          <a:stretch>
            <a:fillRect/>
          </a:stretch>
        </p:blipFill>
        <p:spPr>
          <a:xfrm>
            <a:off x="71755" y="3043555"/>
            <a:ext cx="3152140" cy="16973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348898" y="1111081"/>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9116487" y="1123841"/>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rgbClr val="FF0000"/>
                </a:solidFill>
                <a:latin typeface="方正兰亭纤黑_GBK" panose="02000000000000000000" pitchFamily="2" charset="-122"/>
                <a:ea typeface="方正兰亭纤黑_GBK" panose="02000000000000000000" pitchFamily="2" charset="-122"/>
              </a:rPr>
              <a:t>接入我公司软件算法服务内容</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包年包月</a:t>
            </a:r>
            <a:r>
              <a:rPr lang="zh-CN" altLang="en-US" sz="1700" spc="110" dirty="0">
                <a:solidFill>
                  <a:schemeClr val="bg1"/>
                </a:solidFill>
                <a:latin typeface="方正兰亭纤黑_GBK" panose="02000000000000000000" pitchFamily="2" charset="-122"/>
                <a:ea typeface="方正兰亭纤黑_GBK" panose="02000000000000000000" pitchFamily="2" charset="-122"/>
              </a:rPr>
              <a:t>计费</a:t>
            </a: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不购买整体解决方案前提下，为电网公司</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提供的</a:t>
            </a:r>
            <a:r>
              <a:rPr lang="zh-CN" altLang="en-US" sz="1700" spc="110" dirty="0">
                <a:solidFill>
                  <a:schemeClr val="bg1"/>
                </a:solidFill>
                <a:latin typeface="方正兰亭纤黑_GBK" panose="02000000000000000000" pitchFamily="2" charset="-122"/>
                <a:ea typeface="方正兰亭纤黑_GBK" panose="02000000000000000000" pitchFamily="2" charset="-122"/>
              </a:rPr>
              <a:t>巡检服务，公司人员到现场用本方案巡检，</a:t>
            </a:r>
            <a:r>
              <a:rPr lang="zh-CN" altLang="en-US" sz="1700" spc="110" dirty="0">
                <a:solidFill>
                  <a:srgbClr val="FF0000"/>
                </a:solidFill>
                <a:latin typeface="方正兰亭纤黑_GBK" panose="02000000000000000000" pitchFamily="2" charset="-122"/>
                <a:ea typeface="方正兰亭纤黑_GBK" panose="02000000000000000000" pitchFamily="2" charset="-122"/>
              </a:rPr>
              <a:t>交付客户巡检报告</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根据客户需求</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按次收费</a:t>
            </a: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，根据每次巡检里程设定阶梯价格，分为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&lt;30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30-60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60-120(km)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三档</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99667" y="1081769"/>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rgbClr val="FF0000"/>
                </a:solidFill>
                <a:latin typeface="方正兰亭纤黑_GBK" panose="02000000000000000000" pitchFamily="2" charset="-122"/>
                <a:ea typeface="方正兰亭纤黑_GBK" panose="02000000000000000000" pitchFamily="2" charset="-122"/>
              </a:rPr>
              <a:t>销售整套解决方案</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根据订单中巡检里程长度设定</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阶梯性套餐</a:t>
            </a:r>
            <a:r>
              <a:rPr lang="zh-CN" altLang="en-US" sz="1700" spc="110" dirty="0">
                <a:solidFill>
                  <a:schemeClr val="bg1"/>
                </a:solidFill>
                <a:latin typeface="方正兰亭纤黑_GBK" panose="02000000000000000000" pitchFamily="2" charset="-122"/>
                <a:ea typeface="方正兰亭纤黑_GBK" panose="02000000000000000000" pitchFamily="2" charset="-122"/>
              </a:rPr>
              <a:t>，套餐内包含软件与推荐架数的无人机及机库，增加数目按价格表需另付费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4.xml><?xml version="1.0" encoding="utf-8"?>
<p:tagLst xmlns:a="http://schemas.openxmlformats.org/drawingml/2006/main" xmlns:r="http://schemas.openxmlformats.org/officeDocument/2006/relationships" xmlns:p="http://schemas.openxmlformats.org/presentationml/2006/main">
  <p:tag name="PA" val="v5.2.10"/>
  <p:tag name="RESOURCELIBID_ANIM" val="505"/>
</p:tagLst>
</file>

<file path=ppt/tags/tag165.xml><?xml version="1.0" encoding="utf-8"?>
<p:tagLst xmlns:a="http://schemas.openxmlformats.org/drawingml/2006/main" xmlns:r="http://schemas.openxmlformats.org/officeDocument/2006/relationships" xmlns:p="http://schemas.openxmlformats.org/presentationml/2006/main">
  <p:tag name="PA" val="v5.2.10"/>
</p:tagLst>
</file>

<file path=ppt/tags/tag166.xml><?xml version="1.0" encoding="utf-8"?>
<p:tagLst xmlns:a="http://schemas.openxmlformats.org/drawingml/2006/main" xmlns:r="http://schemas.openxmlformats.org/officeDocument/2006/relationships" xmlns:p="http://schemas.openxmlformats.org/presentationml/2006/main">
  <p:tag name="PA" val="v5.2.10"/>
</p:tagLst>
</file>

<file path=ppt/tags/tag167.xml><?xml version="1.0" encoding="utf-8"?>
<p:tagLst xmlns:a="http://schemas.openxmlformats.org/drawingml/2006/main" xmlns:r="http://schemas.openxmlformats.org/officeDocument/2006/relationships" xmlns:p="http://schemas.openxmlformats.org/presentationml/2006/main">
  <p:tag name="PA" val="v5.2.10"/>
</p:tagLst>
</file>

<file path=ppt/tags/tag168.xml><?xml version="1.0" encoding="utf-8"?>
<p:tagLst xmlns:a="http://schemas.openxmlformats.org/drawingml/2006/main" xmlns:r="http://schemas.openxmlformats.org/officeDocument/2006/relationships" xmlns:p="http://schemas.openxmlformats.org/presentationml/2006/main">
  <p:tag name="PA" val="v5.2.10"/>
</p:tagLst>
</file>

<file path=ppt/tags/tag169.xml><?xml version="1.0" encoding="utf-8"?>
<p:tagLst xmlns:a="http://schemas.openxmlformats.org/drawingml/2006/main" xmlns:r="http://schemas.openxmlformats.org/officeDocument/2006/relationships" xmlns:p="http://schemas.openxmlformats.org/presentationml/2006/main">
  <p:tag name="PA" val="v5.2.1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0"/>
</p:tagLst>
</file>

<file path=ppt/tags/tag171.xml><?xml version="1.0" encoding="utf-8"?>
<p:tagLst xmlns:a="http://schemas.openxmlformats.org/drawingml/2006/main" xmlns:r="http://schemas.openxmlformats.org/officeDocument/2006/relationships" xmlns:p="http://schemas.openxmlformats.org/presentationml/2006/main">
  <p:tag name="PA" val="v5.2.10"/>
</p:tagLst>
</file>

<file path=ppt/tags/tag172.xml><?xml version="1.0" encoding="utf-8"?>
<p:tagLst xmlns:a="http://schemas.openxmlformats.org/drawingml/2006/main" xmlns:r="http://schemas.openxmlformats.org/officeDocument/2006/relationships" xmlns:p="http://schemas.openxmlformats.org/presentationml/2006/main">
  <p:tag name="PA" val="v5.2.10"/>
</p:tagLst>
</file>

<file path=ppt/tags/tag173.xml><?xml version="1.0" encoding="utf-8"?>
<p:tagLst xmlns:a="http://schemas.openxmlformats.org/drawingml/2006/main" xmlns:r="http://schemas.openxmlformats.org/officeDocument/2006/relationships" xmlns:p="http://schemas.openxmlformats.org/presentationml/2006/main">
  <p:tag name="PA" val="v5.2.10"/>
</p:tagLst>
</file>

<file path=ppt/tags/tag174.xml><?xml version="1.0" encoding="utf-8"?>
<p:tagLst xmlns:a="http://schemas.openxmlformats.org/drawingml/2006/main" xmlns:r="http://schemas.openxmlformats.org/officeDocument/2006/relationships" xmlns:p="http://schemas.openxmlformats.org/presentationml/2006/main">
  <p:tag name="PA" val="v5.2.10"/>
</p:tagLst>
</file>

<file path=ppt/tags/tag17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 name="PA" val="v5.2.10"/>
</p:tagLst>
</file>

<file path=ppt/tags/tag176.xml><?xml version="1.0" encoding="utf-8"?>
<p:tagLst xmlns:a="http://schemas.openxmlformats.org/drawingml/2006/main" xmlns:r="http://schemas.openxmlformats.org/officeDocument/2006/relationships" xmlns:p="http://schemas.openxmlformats.org/presentationml/2006/main">
  <p:tag name="PA" val="v5.2.10"/>
</p:tagLst>
</file>

<file path=ppt/tags/tag177.xml><?xml version="1.0" encoding="utf-8"?>
<p:tagLst xmlns:a="http://schemas.openxmlformats.org/drawingml/2006/main" xmlns:r="http://schemas.openxmlformats.org/officeDocument/2006/relationships" xmlns:p="http://schemas.openxmlformats.org/presentationml/2006/main">
  <p:tag name="PA" val="v5.2.10"/>
</p:tagLst>
</file>

<file path=ppt/tags/tag178.xml><?xml version="1.0" encoding="utf-8"?>
<p:tagLst xmlns:a="http://schemas.openxmlformats.org/drawingml/2006/main" xmlns:r="http://schemas.openxmlformats.org/officeDocument/2006/relationships" xmlns:p="http://schemas.openxmlformats.org/presentationml/2006/main">
  <p:tag name="PA" val="v5.2.10"/>
</p:tagLst>
</file>

<file path=ppt/tags/tag179.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10"/>
</p:tagLst>
</file>

<file path=ppt/tags/tag181.xml><?xml version="1.0" encoding="utf-8"?>
<p:tagLst xmlns:a="http://schemas.openxmlformats.org/drawingml/2006/main" xmlns:r="http://schemas.openxmlformats.org/officeDocument/2006/relationships" xmlns:p="http://schemas.openxmlformats.org/presentationml/2006/main">
  <p:tag name="PA" val="v5.2.1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83.xml><?xml version="1.0" encoding="utf-8"?>
<p:tagLst xmlns:a="http://schemas.openxmlformats.org/drawingml/2006/main" xmlns:r="http://schemas.openxmlformats.org/officeDocument/2006/relationships" xmlns:p="http://schemas.openxmlformats.org/presentationml/2006/main">
  <p:tag name="PA" val="v5.2.10"/>
</p:tagLst>
</file>

<file path=ppt/tags/tag184.xml><?xml version="1.0" encoding="utf-8"?>
<p:tagLst xmlns:a="http://schemas.openxmlformats.org/drawingml/2006/main" xmlns:r="http://schemas.openxmlformats.org/officeDocument/2006/relationships" xmlns:p="http://schemas.openxmlformats.org/presentationml/2006/main">
  <p:tag name="PA" val="v5.2.10"/>
</p:tagLst>
</file>

<file path=ppt/tags/tag185.xml><?xml version="1.0" encoding="utf-8"?>
<p:tagLst xmlns:a="http://schemas.openxmlformats.org/drawingml/2006/main" xmlns:r="http://schemas.openxmlformats.org/officeDocument/2006/relationships" xmlns:p="http://schemas.openxmlformats.org/presentationml/2006/main">
  <p:tag name="PA" val="v5.2.10"/>
</p:tagLst>
</file>

<file path=ppt/tags/tag186.xml><?xml version="1.0" encoding="utf-8"?>
<p:tagLst xmlns:a="http://schemas.openxmlformats.org/drawingml/2006/main" xmlns:r="http://schemas.openxmlformats.org/officeDocument/2006/relationships" xmlns:p="http://schemas.openxmlformats.org/presentationml/2006/main">
  <p:tag name="PA" val="v5.2.10"/>
</p:tagLst>
</file>

<file path=ppt/tags/tag187.xml><?xml version="1.0" encoding="utf-8"?>
<p:tagLst xmlns:a="http://schemas.openxmlformats.org/drawingml/2006/main" xmlns:r="http://schemas.openxmlformats.org/officeDocument/2006/relationships" xmlns:p="http://schemas.openxmlformats.org/presentationml/2006/main">
  <p:tag name="PA" val="v5.2.10"/>
</p:tagLst>
</file>

<file path=ppt/tags/tag188.xml><?xml version="1.0" encoding="utf-8"?>
<p:tagLst xmlns:a="http://schemas.openxmlformats.org/drawingml/2006/main" xmlns:r="http://schemas.openxmlformats.org/officeDocument/2006/relationships" xmlns:p="http://schemas.openxmlformats.org/presentationml/2006/main">
  <p:tag name="PA" val="v5.2.10"/>
</p:tagLst>
</file>

<file path=ppt/tags/tag189.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5.2.10"/>
</p:tagLst>
</file>

<file path=ppt/tags/tag191.xml><?xml version="1.0" encoding="utf-8"?>
<p:tagLst xmlns:a="http://schemas.openxmlformats.org/drawingml/2006/main" xmlns:r="http://schemas.openxmlformats.org/officeDocument/2006/relationships" xmlns:p="http://schemas.openxmlformats.org/presentationml/2006/main">
  <p:tag name="PA" val="v5.2.10"/>
</p:tagLst>
</file>

<file path=ppt/tags/tag192.xml><?xml version="1.0" encoding="utf-8"?>
<p:tagLst xmlns:a="http://schemas.openxmlformats.org/drawingml/2006/main" xmlns:r="http://schemas.openxmlformats.org/officeDocument/2006/relationships" xmlns:p="http://schemas.openxmlformats.org/presentationml/2006/main">
  <p:tag name="PA" val="v5.2.10"/>
</p:tagLst>
</file>

<file path=ppt/tags/tag193.xml><?xml version="1.0" encoding="utf-8"?>
<p:tagLst xmlns:a="http://schemas.openxmlformats.org/drawingml/2006/main" xmlns:r="http://schemas.openxmlformats.org/officeDocument/2006/relationships" xmlns:p="http://schemas.openxmlformats.org/presentationml/2006/main">
  <p:tag name="PA" val="v5.2.10"/>
</p:tagLst>
</file>

<file path=ppt/tags/tag194.xml><?xml version="1.0" encoding="utf-8"?>
<p:tagLst xmlns:a="http://schemas.openxmlformats.org/drawingml/2006/main" xmlns:r="http://schemas.openxmlformats.org/officeDocument/2006/relationships" xmlns:p="http://schemas.openxmlformats.org/presentationml/2006/main">
  <p:tag name="REFSHAPE" val="588354716"/>
</p:tagLst>
</file>

<file path=ppt/tags/tag195.xml><?xml version="1.0" encoding="utf-8"?>
<p:tagLst xmlns:a="http://schemas.openxmlformats.org/drawingml/2006/main" xmlns:r="http://schemas.openxmlformats.org/officeDocument/2006/relationships" xmlns:p="http://schemas.openxmlformats.org/presentationml/2006/main">
  <p:tag name="REFSHAPE" val="588356484"/>
</p:tagLst>
</file>

<file path=ppt/tags/tag196.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3.xml><?xml version="1.0" encoding="utf-8"?>
<p:tagLst xmlns:a="http://schemas.openxmlformats.org/drawingml/2006/main" xmlns:r="http://schemas.openxmlformats.org/officeDocument/2006/relationships" xmlns:p="http://schemas.openxmlformats.org/presentationml/2006/main">
  <p:tag name="PA" val="v5.2.10"/>
</p:tagLst>
</file>

<file path=ppt/tags/tag204.xml><?xml version="1.0" encoding="utf-8"?>
<p:tagLst xmlns:a="http://schemas.openxmlformats.org/drawingml/2006/main" xmlns:r="http://schemas.openxmlformats.org/officeDocument/2006/relationships" xmlns:p="http://schemas.openxmlformats.org/presentationml/2006/main">
  <p:tag name="PA" val="v5.2.10"/>
</p:tagLst>
</file>

<file path=ppt/tags/tag205.xml><?xml version="1.0" encoding="utf-8"?>
<p:tagLst xmlns:a="http://schemas.openxmlformats.org/drawingml/2006/main" xmlns:r="http://schemas.openxmlformats.org/officeDocument/2006/relationships" xmlns:p="http://schemas.openxmlformats.org/presentationml/2006/main">
  <p:tag name="PA" val="v5.2.10"/>
</p:tagLst>
</file>

<file path=ppt/tags/tag206.xml><?xml version="1.0" encoding="utf-8"?>
<p:tagLst xmlns:a="http://schemas.openxmlformats.org/drawingml/2006/main" xmlns:r="http://schemas.openxmlformats.org/officeDocument/2006/relationships" xmlns:p="http://schemas.openxmlformats.org/presentationml/2006/main">
  <p:tag name="PA" val="v5.2.10"/>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211.xml><?xml version="1.0" encoding="utf-8"?>
<p:tagLst xmlns:a="http://schemas.openxmlformats.org/drawingml/2006/main" xmlns:r="http://schemas.openxmlformats.org/officeDocument/2006/relationships" xmlns:p="http://schemas.openxmlformats.org/presentationml/2006/main">
  <p:tag name="PA" val="v5.2.10"/>
</p:tagLst>
</file>

<file path=ppt/tags/tag212.xml><?xml version="1.0" encoding="utf-8"?>
<p:tagLst xmlns:a="http://schemas.openxmlformats.org/drawingml/2006/main" xmlns:r="http://schemas.openxmlformats.org/officeDocument/2006/relationships" xmlns:p="http://schemas.openxmlformats.org/presentationml/2006/main">
  <p:tag name="PA" val="v5.2.10"/>
</p:tagLst>
</file>

<file path=ppt/tags/tag213.xml><?xml version="1.0" encoding="utf-8"?>
<p:tagLst xmlns:a="http://schemas.openxmlformats.org/drawingml/2006/main" xmlns:r="http://schemas.openxmlformats.org/officeDocument/2006/relationships" xmlns:p="http://schemas.openxmlformats.org/presentationml/2006/main">
  <p:tag name="PA" val="v5.2.10"/>
</p:tagLst>
</file>

<file path=ppt/tags/tag214.xml><?xml version="1.0" encoding="utf-8"?>
<p:tagLst xmlns:a="http://schemas.openxmlformats.org/drawingml/2006/main" xmlns:r="http://schemas.openxmlformats.org/officeDocument/2006/relationships" xmlns:p="http://schemas.openxmlformats.org/presentationml/2006/main">
  <p:tag name="PA" val="v5.2.10"/>
</p:tagLst>
</file>

<file path=ppt/tags/tag215.xml><?xml version="1.0" encoding="utf-8"?>
<p:tagLst xmlns:a="http://schemas.openxmlformats.org/drawingml/2006/main" xmlns:r="http://schemas.openxmlformats.org/officeDocument/2006/relationships" xmlns:p="http://schemas.openxmlformats.org/presentationml/2006/main">
  <p:tag name="PA" val="v5.2.1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8098</TotalTime>
  <Words>2274</Words>
  <Application>Microsoft Office PowerPoint</Application>
  <PresentationFormat>宽屏</PresentationFormat>
  <Paragraphs>271</Paragraphs>
  <Slides>20</Slides>
  <Notes>20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20</vt:i4>
      </vt:variant>
    </vt:vector>
  </HeadingPairs>
  <TitlesOfParts>
    <vt:vector size="32" baseType="lpstr">
      <vt:lpstr>Calibri</vt:lpstr>
      <vt:lpstr>Broadway</vt:lpstr>
      <vt:lpstr>微软雅黑</vt:lpstr>
      <vt:lpstr>Arial</vt:lpstr>
      <vt:lpstr>方正仿宋_GB2312</vt:lpstr>
      <vt:lpstr>Wingdings</vt:lpstr>
      <vt:lpstr>楷体</vt:lpstr>
      <vt:lpstr>宋体</vt:lpstr>
      <vt:lpstr>方正兰亭纤黑_GBK</vt:lpstr>
      <vt:lpstr>Office 主题​​</vt:lpstr>
      <vt:lpstr>1_空白设计模板</vt:lpstr>
      <vt:lpstr>2_空白设计模板</vt:lpstr>
      <vt:lpstr>PowerPoint 演示文稿</vt:lpstr>
      <vt:lpstr>巡检行业痛点</vt:lpstr>
      <vt:lpstr> 宏观趋势</vt:lpstr>
      <vt:lpstr>空白演示</vt:lpstr>
      <vt:lpstr>解决方案 方案架构</vt:lpstr>
      <vt:lpstr>先进技术</vt:lpstr>
      <vt:lpstr>流程化体验</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1524</cp:revision>
  <dcterms:created xsi:type="dcterms:W3CDTF">2019-06-19T02:08:00Z</dcterms:created>
  <dcterms:modified xsi:type="dcterms:W3CDTF">2020-08-22T12:28:30Z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